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Century Gothic"/>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iMdlgHZ/46VkEm+yJYNS65lZ9W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enturyGothic-bold.fntdata"/><Relationship Id="rId21" Type="http://schemas.openxmlformats.org/officeDocument/2006/relationships/font" Target="fonts/CenturyGothic-regular.fntdata"/><Relationship Id="rId24" Type="http://schemas.openxmlformats.org/officeDocument/2006/relationships/font" Target="fonts/CenturyGothic-boldItalic.fntdata"/><Relationship Id="rId23" Type="http://schemas.openxmlformats.org/officeDocument/2006/relationships/font" Target="fonts/CenturyGothic-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600"/>
              <a:t>So this was an assignment that I submitted as my final project for my Software Design Engineering Class. I was asked by my professor to use all the knowledge I learned about Java from his class and create a simple Android App Application. Being ambitious and wanting to have something noticeable on my resume, I wanted to rewrite the game of chess from scratch using Java and its Object-Oriented-Programming techniques like abstraction, inheritance, encapsulation, and polymorphism.</a:t>
            </a:r>
            <a:endParaRPr sz="1600"/>
          </a:p>
        </p:txBody>
      </p:sp>
      <p:sp>
        <p:nvSpPr>
          <p:cNvPr id="283" name="Google Shape;2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16186b1678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16186b1678_0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93" name="Google Shape;293;g216186b1678_0_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600"/>
              <a:t>Before I started this project, I first struggled to understand what type of 2-D Datastructure I should be using, until I researched using Google and StackOverflow similar projects like checkers and minesweep. I had to use a 2D dynamic array of GridButton Wrappers to swap objects or pieces on the chessboard because in Java, objects are passed by value instead of reference, like C++.</a:t>
            </a:r>
            <a:endParaRPr sz="1600"/>
          </a:p>
        </p:txBody>
      </p:sp>
      <p:sp>
        <p:nvSpPr>
          <p:cNvPr id="302" name="Google Shape;30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Used a wrapper, abstract class called GridButtonWrapper to “wrap” different types of abstract pieces, like Rooks, Queens, null/empty spots, etc and to easily swap them whenever needed. This is because in Java, the information about each object is passed by value, not by reference, unlike C++. In C++, it would’ve been easier because then I could’ve swapped pointers and updated the parameters of each object much more easily, than having to create a wrapper in Java.</a:t>
            </a:r>
            <a:endParaRPr/>
          </a:p>
        </p:txBody>
      </p:sp>
      <p:sp>
        <p:nvSpPr>
          <p:cNvPr id="331" name="Google Shape;3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6"/>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7200"/>
              <a:buFont typeface="Century Gothic"/>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6"/>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600"/>
              <a:buNone/>
              <a:defRPr cap="none">
                <a:solidFill>
                  <a:srgbClr val="86D1D8"/>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p:txBody>
      </p:sp>
      <p:sp>
        <p:nvSpPr>
          <p:cNvPr id="20" name="Google Shape;20;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25"/>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352"/>
              </a:srgbClr>
            </a:outerShdw>
          </a:effectLst>
        </p:spPr>
      </p:sp>
      <p:sp>
        <p:nvSpPr>
          <p:cNvPr id="77" name="Google Shape;77;p25"/>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78" name="Google Shape;78;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26"/>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6"/>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4" name="Google Shape;84;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27"/>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7"/>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0" name="Google Shape;90;p27"/>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1" name="Google Shape;91;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27"/>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5" name="Google Shape;95;p27"/>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28"/>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8"/>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86D1D8"/>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99" name="Google Shape;99;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9"/>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05" name="Google Shape;105;p29"/>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06" name="Google Shape;106;p29"/>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07" name="Google Shape;107;p29"/>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08" name="Google Shape;108;p29"/>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09" name="Google Shape;109;p29"/>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10" name="Google Shape;110;p29"/>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29"/>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3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0"/>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18" name="Google Shape;118;p30"/>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19" name="Google Shape;119;p30"/>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0" name="Google Shape;120;p30"/>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1" name="Google Shape;121;p30"/>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22" name="Google Shape;122;p30"/>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3" name="Google Shape;123;p30"/>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4" name="Google Shape;124;p30"/>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25" name="Google Shape;125;p30"/>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26" name="Google Shape;126;p30"/>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30"/>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3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1"/>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4" name="Google Shape;134;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32"/>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2"/>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0" name="Google Shape;140;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5" name="Shape 155"/>
        <p:cNvGrpSpPr/>
        <p:nvPr/>
      </p:nvGrpSpPr>
      <p:grpSpPr>
        <a:xfrm>
          <a:off x="0" y="0"/>
          <a:ext cx="0" cy="0"/>
          <a:chOff x="0" y="0"/>
          <a:chExt cx="0" cy="0"/>
        </a:xfrm>
      </p:grpSpPr>
      <p:sp>
        <p:nvSpPr>
          <p:cNvPr id="156" name="Google Shape;156;g216186b1678_0_192"/>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g216186b1678_0_192"/>
          <p:cNvSpPr txBox="1"/>
          <p:nvPr>
            <p:ph idx="1" type="body"/>
          </p:nvPr>
        </p:nvSpPr>
        <p:spPr>
          <a:xfrm>
            <a:off x="1103312" y="2052918"/>
            <a:ext cx="8946600" cy="41955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58" name="Google Shape;158;g216186b1678_0_192"/>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g216186b1678_0_192"/>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g216186b1678_0_19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1" name="Shape 161"/>
        <p:cNvGrpSpPr/>
        <p:nvPr/>
      </p:nvGrpSpPr>
      <p:grpSpPr>
        <a:xfrm>
          <a:off x="0" y="0"/>
          <a:ext cx="0" cy="0"/>
          <a:chOff x="0" y="0"/>
          <a:chExt cx="0" cy="0"/>
        </a:xfrm>
      </p:grpSpPr>
      <p:sp>
        <p:nvSpPr>
          <p:cNvPr id="162" name="Google Shape;162;g216186b1678_0_186"/>
          <p:cNvSpPr txBox="1"/>
          <p:nvPr>
            <p:ph type="ctrTitle"/>
          </p:nvPr>
        </p:nvSpPr>
        <p:spPr>
          <a:xfrm>
            <a:off x="1154955" y="1447800"/>
            <a:ext cx="8825700" cy="3329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7200"/>
              <a:buFont typeface="Century Gothic"/>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g216186b1678_0_186"/>
          <p:cNvSpPr txBox="1"/>
          <p:nvPr>
            <p:ph idx="1" type="subTitle"/>
          </p:nvPr>
        </p:nvSpPr>
        <p:spPr>
          <a:xfrm>
            <a:off x="1154955" y="4777380"/>
            <a:ext cx="8825700" cy="8613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600"/>
              <a:buNone/>
              <a:defRPr cap="none">
                <a:solidFill>
                  <a:srgbClr val="86D1D8"/>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p:txBody>
      </p:sp>
      <p:sp>
        <p:nvSpPr>
          <p:cNvPr id="164" name="Google Shape;164;g216186b1678_0_186"/>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g216186b1678_0_186"/>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g216186b1678_0_18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6" name="Google Shape;26;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7" name="Shape 167"/>
        <p:cNvGrpSpPr/>
        <p:nvPr/>
      </p:nvGrpSpPr>
      <p:grpSpPr>
        <a:xfrm>
          <a:off x="0" y="0"/>
          <a:ext cx="0" cy="0"/>
          <a:chOff x="0" y="0"/>
          <a:chExt cx="0" cy="0"/>
        </a:xfrm>
      </p:grpSpPr>
      <p:sp>
        <p:nvSpPr>
          <p:cNvPr id="168" name="Google Shape;168;g216186b1678_0_198"/>
          <p:cNvSpPr txBox="1"/>
          <p:nvPr>
            <p:ph type="title"/>
          </p:nvPr>
        </p:nvSpPr>
        <p:spPr>
          <a:xfrm>
            <a:off x="1154956" y="2861733"/>
            <a:ext cx="8825700" cy="1915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g216186b1678_0_198"/>
          <p:cNvSpPr txBox="1"/>
          <p:nvPr>
            <p:ph idx="1" type="body"/>
          </p:nvPr>
        </p:nvSpPr>
        <p:spPr>
          <a:xfrm>
            <a:off x="1154955" y="4777381"/>
            <a:ext cx="8825700"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86D1D8"/>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170" name="Google Shape;170;g216186b1678_0_198"/>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g216186b1678_0_198"/>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g216186b1678_0_198"/>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3" name="Shape 173"/>
        <p:cNvGrpSpPr/>
        <p:nvPr/>
      </p:nvGrpSpPr>
      <p:grpSpPr>
        <a:xfrm>
          <a:off x="0" y="0"/>
          <a:ext cx="0" cy="0"/>
          <a:chOff x="0" y="0"/>
          <a:chExt cx="0" cy="0"/>
        </a:xfrm>
      </p:grpSpPr>
      <p:sp>
        <p:nvSpPr>
          <p:cNvPr id="174" name="Google Shape;174;g216186b1678_0_204"/>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g216186b1678_0_204"/>
          <p:cNvSpPr txBox="1"/>
          <p:nvPr>
            <p:ph idx="1" type="body"/>
          </p:nvPr>
        </p:nvSpPr>
        <p:spPr>
          <a:xfrm>
            <a:off x="1103312" y="2060575"/>
            <a:ext cx="4396200" cy="41958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176" name="Google Shape;176;g216186b1678_0_204"/>
          <p:cNvSpPr txBox="1"/>
          <p:nvPr>
            <p:ph idx="2" type="body"/>
          </p:nvPr>
        </p:nvSpPr>
        <p:spPr>
          <a:xfrm>
            <a:off x="5654493" y="2056092"/>
            <a:ext cx="4396200" cy="42003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177" name="Google Shape;177;g216186b1678_0_204"/>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g216186b1678_0_204"/>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g216186b1678_0_20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0" name="Shape 180"/>
        <p:cNvGrpSpPr/>
        <p:nvPr/>
      </p:nvGrpSpPr>
      <p:grpSpPr>
        <a:xfrm>
          <a:off x="0" y="0"/>
          <a:ext cx="0" cy="0"/>
          <a:chOff x="0" y="0"/>
          <a:chExt cx="0" cy="0"/>
        </a:xfrm>
      </p:grpSpPr>
      <p:sp>
        <p:nvSpPr>
          <p:cNvPr id="181" name="Google Shape;181;g216186b1678_0_211"/>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g216186b1678_0_211"/>
          <p:cNvSpPr txBox="1"/>
          <p:nvPr>
            <p:ph idx="1" type="body"/>
          </p:nvPr>
        </p:nvSpPr>
        <p:spPr>
          <a:xfrm>
            <a:off x="1103313" y="1905000"/>
            <a:ext cx="43962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83" name="Google Shape;183;g216186b1678_0_211"/>
          <p:cNvSpPr txBox="1"/>
          <p:nvPr>
            <p:ph idx="2" type="body"/>
          </p:nvPr>
        </p:nvSpPr>
        <p:spPr>
          <a:xfrm>
            <a:off x="1103312" y="2514600"/>
            <a:ext cx="4396200" cy="37416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184" name="Google Shape;184;g216186b1678_0_211"/>
          <p:cNvSpPr txBox="1"/>
          <p:nvPr>
            <p:ph idx="3" type="body"/>
          </p:nvPr>
        </p:nvSpPr>
        <p:spPr>
          <a:xfrm>
            <a:off x="5654495" y="1905000"/>
            <a:ext cx="43962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85" name="Google Shape;185;g216186b1678_0_211"/>
          <p:cNvSpPr txBox="1"/>
          <p:nvPr>
            <p:ph idx="4" type="body"/>
          </p:nvPr>
        </p:nvSpPr>
        <p:spPr>
          <a:xfrm>
            <a:off x="5654495" y="2514600"/>
            <a:ext cx="4396200" cy="37416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186" name="Google Shape;186;g216186b1678_0_211"/>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g216186b1678_0_211"/>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g216186b1678_0_21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 name="Shape 189"/>
        <p:cNvGrpSpPr/>
        <p:nvPr/>
      </p:nvGrpSpPr>
      <p:grpSpPr>
        <a:xfrm>
          <a:off x="0" y="0"/>
          <a:ext cx="0" cy="0"/>
          <a:chOff x="0" y="0"/>
          <a:chExt cx="0" cy="0"/>
        </a:xfrm>
      </p:grpSpPr>
      <p:sp>
        <p:nvSpPr>
          <p:cNvPr id="190" name="Google Shape;190;g216186b1678_0_220"/>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g216186b1678_0_220"/>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g216186b1678_0_220"/>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g216186b1678_0_22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4" name="Shape 194"/>
        <p:cNvGrpSpPr/>
        <p:nvPr/>
      </p:nvGrpSpPr>
      <p:grpSpPr>
        <a:xfrm>
          <a:off x="0" y="0"/>
          <a:ext cx="0" cy="0"/>
          <a:chOff x="0" y="0"/>
          <a:chExt cx="0" cy="0"/>
        </a:xfrm>
      </p:grpSpPr>
      <p:sp>
        <p:nvSpPr>
          <p:cNvPr id="195" name="Google Shape;195;g216186b1678_0_225"/>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g216186b1678_0_225"/>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g216186b1678_0_22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8" name="Shape 198"/>
        <p:cNvGrpSpPr/>
        <p:nvPr/>
      </p:nvGrpSpPr>
      <p:grpSpPr>
        <a:xfrm>
          <a:off x="0" y="0"/>
          <a:ext cx="0" cy="0"/>
          <a:chOff x="0" y="0"/>
          <a:chExt cx="0" cy="0"/>
        </a:xfrm>
      </p:grpSpPr>
      <p:sp>
        <p:nvSpPr>
          <p:cNvPr id="199" name="Google Shape;199;g216186b1678_0_229"/>
          <p:cNvSpPr txBox="1"/>
          <p:nvPr>
            <p:ph type="title"/>
          </p:nvPr>
        </p:nvSpPr>
        <p:spPr>
          <a:xfrm>
            <a:off x="1154953" y="1447800"/>
            <a:ext cx="3401100" cy="1447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g216186b1678_0_229"/>
          <p:cNvSpPr txBox="1"/>
          <p:nvPr>
            <p:ph idx="1" type="body"/>
          </p:nvPr>
        </p:nvSpPr>
        <p:spPr>
          <a:xfrm>
            <a:off x="4784616" y="1447800"/>
            <a:ext cx="5196000" cy="4572000"/>
          </a:xfrm>
          <a:prstGeom prst="rect">
            <a:avLst/>
          </a:prstGeom>
          <a:noFill/>
          <a:ln>
            <a:noFill/>
          </a:ln>
        </p:spPr>
        <p:txBody>
          <a:bodyPr anchorCtr="0" anchor="ctr" bIns="45700" lIns="91425" spcFirstLastPara="1" rIns="91425" wrap="square" tIns="45700">
            <a:normAutofit/>
          </a:bodyPr>
          <a:lstStyle>
            <a:lvl1pPr indent="-330200" lvl="0" marL="457200" algn="l">
              <a:lnSpc>
                <a:spcPct val="100000"/>
              </a:lnSpc>
              <a:spcBef>
                <a:spcPts val="1000"/>
              </a:spcBef>
              <a:spcAft>
                <a:spcPts val="0"/>
              </a:spcAft>
              <a:buSzPts val="1600"/>
              <a:buChar char="►"/>
              <a:defRPr sz="2000"/>
            </a:lvl1pPr>
            <a:lvl2pPr indent="-320040" lvl="1" marL="914400" algn="l">
              <a:lnSpc>
                <a:spcPct val="100000"/>
              </a:lnSpc>
              <a:spcBef>
                <a:spcPts val="1000"/>
              </a:spcBef>
              <a:spcAft>
                <a:spcPts val="0"/>
              </a:spcAft>
              <a:buSzPts val="1440"/>
              <a:buChar char="►"/>
              <a:defRPr sz="1800"/>
            </a:lvl2pPr>
            <a:lvl3pPr indent="-309880" lvl="2" marL="1371600" algn="l">
              <a:lnSpc>
                <a:spcPct val="100000"/>
              </a:lnSpc>
              <a:spcBef>
                <a:spcPts val="1000"/>
              </a:spcBef>
              <a:spcAft>
                <a:spcPts val="0"/>
              </a:spcAft>
              <a:buSzPts val="1280"/>
              <a:buChar char="►"/>
              <a:defRPr sz="1600"/>
            </a:lvl3pPr>
            <a:lvl4pPr indent="-299719" lvl="3" marL="1828800" algn="l">
              <a:lnSpc>
                <a:spcPct val="100000"/>
              </a:lnSpc>
              <a:spcBef>
                <a:spcPts val="1000"/>
              </a:spcBef>
              <a:spcAft>
                <a:spcPts val="0"/>
              </a:spcAft>
              <a:buSzPts val="1120"/>
              <a:buChar char="►"/>
              <a:defRPr sz="1400"/>
            </a:lvl4pPr>
            <a:lvl5pPr indent="-299720" lvl="4" marL="2286000" algn="l">
              <a:lnSpc>
                <a:spcPct val="100000"/>
              </a:lnSpc>
              <a:spcBef>
                <a:spcPts val="1000"/>
              </a:spcBef>
              <a:spcAft>
                <a:spcPts val="0"/>
              </a:spcAft>
              <a:buSzPts val="1120"/>
              <a:buChar char="►"/>
              <a:defRPr sz="1400"/>
            </a:lvl5pPr>
            <a:lvl6pPr indent="-299720" lvl="5" marL="2743200" algn="l">
              <a:lnSpc>
                <a:spcPct val="100000"/>
              </a:lnSpc>
              <a:spcBef>
                <a:spcPts val="1000"/>
              </a:spcBef>
              <a:spcAft>
                <a:spcPts val="0"/>
              </a:spcAft>
              <a:buSzPts val="1120"/>
              <a:buChar char="►"/>
              <a:defRPr sz="1400"/>
            </a:lvl6pPr>
            <a:lvl7pPr indent="-299720" lvl="6" marL="3200400" algn="l">
              <a:lnSpc>
                <a:spcPct val="100000"/>
              </a:lnSpc>
              <a:spcBef>
                <a:spcPts val="1000"/>
              </a:spcBef>
              <a:spcAft>
                <a:spcPts val="0"/>
              </a:spcAft>
              <a:buSzPts val="1120"/>
              <a:buChar char="►"/>
              <a:defRPr sz="1400"/>
            </a:lvl7pPr>
            <a:lvl8pPr indent="-299720" lvl="7" marL="3657600" algn="l">
              <a:lnSpc>
                <a:spcPct val="100000"/>
              </a:lnSpc>
              <a:spcBef>
                <a:spcPts val="1000"/>
              </a:spcBef>
              <a:spcAft>
                <a:spcPts val="0"/>
              </a:spcAft>
              <a:buSzPts val="1120"/>
              <a:buChar char="►"/>
              <a:defRPr sz="1400"/>
            </a:lvl8pPr>
            <a:lvl9pPr indent="-299720" lvl="8" marL="4114800" algn="l">
              <a:lnSpc>
                <a:spcPct val="100000"/>
              </a:lnSpc>
              <a:spcBef>
                <a:spcPts val="1000"/>
              </a:spcBef>
              <a:spcAft>
                <a:spcPts val="0"/>
              </a:spcAft>
              <a:buSzPts val="1120"/>
              <a:buChar char="►"/>
              <a:defRPr sz="1400"/>
            </a:lvl9pPr>
          </a:lstStyle>
          <a:p/>
        </p:txBody>
      </p:sp>
      <p:sp>
        <p:nvSpPr>
          <p:cNvPr id="201" name="Google Shape;201;g216186b1678_0_229"/>
          <p:cNvSpPr txBox="1"/>
          <p:nvPr>
            <p:ph idx="2" type="body"/>
          </p:nvPr>
        </p:nvSpPr>
        <p:spPr>
          <a:xfrm>
            <a:off x="1154953" y="3129280"/>
            <a:ext cx="3401100" cy="2895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02" name="Google Shape;202;g216186b1678_0_229"/>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g216186b1678_0_229"/>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g216186b1678_0_22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5" name="Shape 205"/>
        <p:cNvGrpSpPr/>
        <p:nvPr/>
      </p:nvGrpSpPr>
      <p:grpSpPr>
        <a:xfrm>
          <a:off x="0" y="0"/>
          <a:ext cx="0" cy="0"/>
          <a:chOff x="0" y="0"/>
          <a:chExt cx="0" cy="0"/>
        </a:xfrm>
      </p:grpSpPr>
      <p:sp>
        <p:nvSpPr>
          <p:cNvPr id="206" name="Google Shape;206;g216186b1678_0_236"/>
          <p:cNvSpPr txBox="1"/>
          <p:nvPr>
            <p:ph type="title"/>
          </p:nvPr>
        </p:nvSpPr>
        <p:spPr>
          <a:xfrm>
            <a:off x="1153907" y="1854192"/>
            <a:ext cx="5092800" cy="1574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600"/>
              <a:buFont typeface="Century Gothic"/>
              <a:buNone/>
              <a:defRPr b="0"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g216186b1678_0_236"/>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08" name="Google Shape;208;g216186b1678_0_236"/>
          <p:cNvSpPr txBox="1"/>
          <p:nvPr>
            <p:ph idx="1" type="body"/>
          </p:nvPr>
        </p:nvSpPr>
        <p:spPr>
          <a:xfrm>
            <a:off x="1154954" y="3657600"/>
            <a:ext cx="5085000"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09" name="Google Shape;209;g216186b1678_0_236"/>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g216186b1678_0_236"/>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g216186b1678_0_23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12" name="Shape 212"/>
        <p:cNvGrpSpPr/>
        <p:nvPr/>
      </p:nvGrpSpPr>
      <p:grpSpPr>
        <a:xfrm>
          <a:off x="0" y="0"/>
          <a:ext cx="0" cy="0"/>
          <a:chOff x="0" y="0"/>
          <a:chExt cx="0" cy="0"/>
        </a:xfrm>
      </p:grpSpPr>
      <p:sp>
        <p:nvSpPr>
          <p:cNvPr id="213" name="Google Shape;213;g216186b1678_0_243"/>
          <p:cNvSpPr txBox="1"/>
          <p:nvPr>
            <p:ph type="title"/>
          </p:nvPr>
        </p:nvSpPr>
        <p:spPr>
          <a:xfrm>
            <a:off x="1154956" y="4800587"/>
            <a:ext cx="88257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g216186b1678_0_243"/>
          <p:cNvSpPr/>
          <p:nvPr>
            <p:ph idx="2" type="pic"/>
          </p:nvPr>
        </p:nvSpPr>
        <p:spPr>
          <a:xfrm>
            <a:off x="1154955" y="685800"/>
            <a:ext cx="8825700" cy="36408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5" name="Google Shape;215;g216186b1678_0_243"/>
          <p:cNvSpPr txBox="1"/>
          <p:nvPr>
            <p:ph idx="1" type="body"/>
          </p:nvPr>
        </p:nvSpPr>
        <p:spPr>
          <a:xfrm>
            <a:off x="1154956" y="5367325"/>
            <a:ext cx="8825700" cy="493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16" name="Google Shape;216;g216186b1678_0_243"/>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g216186b1678_0_243"/>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g216186b1678_0_24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219" name="Shape 219"/>
        <p:cNvGrpSpPr/>
        <p:nvPr/>
      </p:nvGrpSpPr>
      <p:grpSpPr>
        <a:xfrm>
          <a:off x="0" y="0"/>
          <a:ext cx="0" cy="0"/>
          <a:chOff x="0" y="0"/>
          <a:chExt cx="0" cy="0"/>
        </a:xfrm>
      </p:grpSpPr>
      <p:sp>
        <p:nvSpPr>
          <p:cNvPr id="220" name="Google Shape;220;g216186b1678_0_250"/>
          <p:cNvSpPr txBox="1"/>
          <p:nvPr>
            <p:ph type="title"/>
          </p:nvPr>
        </p:nvSpPr>
        <p:spPr>
          <a:xfrm>
            <a:off x="1154954" y="1447800"/>
            <a:ext cx="8825700" cy="1981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g216186b1678_0_250"/>
          <p:cNvSpPr txBox="1"/>
          <p:nvPr>
            <p:ph idx="1" type="body"/>
          </p:nvPr>
        </p:nvSpPr>
        <p:spPr>
          <a:xfrm>
            <a:off x="1154954" y="3657600"/>
            <a:ext cx="8825700" cy="23622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22" name="Google Shape;222;g216186b1678_0_250"/>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g216186b1678_0_250"/>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g216186b1678_0_25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25" name="Shape 225"/>
        <p:cNvGrpSpPr/>
        <p:nvPr/>
      </p:nvGrpSpPr>
      <p:grpSpPr>
        <a:xfrm>
          <a:off x="0" y="0"/>
          <a:ext cx="0" cy="0"/>
          <a:chOff x="0" y="0"/>
          <a:chExt cx="0" cy="0"/>
        </a:xfrm>
      </p:grpSpPr>
      <p:sp>
        <p:nvSpPr>
          <p:cNvPr id="226" name="Google Shape;226;g216186b1678_0_256"/>
          <p:cNvSpPr txBox="1"/>
          <p:nvPr>
            <p:ph type="title"/>
          </p:nvPr>
        </p:nvSpPr>
        <p:spPr>
          <a:xfrm>
            <a:off x="1574801" y="1447800"/>
            <a:ext cx="7999200" cy="2323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g216186b1678_0_256"/>
          <p:cNvSpPr txBox="1"/>
          <p:nvPr>
            <p:ph idx="1" type="body"/>
          </p:nvPr>
        </p:nvSpPr>
        <p:spPr>
          <a:xfrm>
            <a:off x="1930400" y="3771174"/>
            <a:ext cx="7279500" cy="342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28" name="Google Shape;228;g216186b1678_0_256"/>
          <p:cNvSpPr txBox="1"/>
          <p:nvPr>
            <p:ph idx="2" type="body"/>
          </p:nvPr>
        </p:nvSpPr>
        <p:spPr>
          <a:xfrm>
            <a:off x="1154954" y="4350657"/>
            <a:ext cx="8825700" cy="16764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29" name="Google Shape;229;g216186b1678_0_256"/>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g216186b1678_0_256"/>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g216186b1678_0_25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232" name="Google Shape;232;g216186b1678_0_256"/>
          <p:cNvSpPr txBox="1"/>
          <p:nvPr/>
        </p:nvSpPr>
        <p:spPr>
          <a:xfrm>
            <a:off x="898295" y="971253"/>
            <a:ext cx="801900" cy="1970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33" name="Google Shape;233;g216186b1678_0_256"/>
          <p:cNvSpPr txBox="1"/>
          <p:nvPr/>
        </p:nvSpPr>
        <p:spPr>
          <a:xfrm>
            <a:off x="9330490" y="2613787"/>
            <a:ext cx="801900" cy="1970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8"/>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8"/>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86D1D8"/>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32" name="Google Shape;32;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34" name="Shape 234"/>
        <p:cNvGrpSpPr/>
        <p:nvPr/>
      </p:nvGrpSpPr>
      <p:grpSpPr>
        <a:xfrm>
          <a:off x="0" y="0"/>
          <a:ext cx="0" cy="0"/>
          <a:chOff x="0" y="0"/>
          <a:chExt cx="0" cy="0"/>
        </a:xfrm>
      </p:grpSpPr>
      <p:sp>
        <p:nvSpPr>
          <p:cNvPr id="235" name="Google Shape;235;g216186b1678_0_265"/>
          <p:cNvSpPr txBox="1"/>
          <p:nvPr>
            <p:ph type="title"/>
          </p:nvPr>
        </p:nvSpPr>
        <p:spPr>
          <a:xfrm>
            <a:off x="1154954" y="3124201"/>
            <a:ext cx="8825700" cy="16533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g216186b1678_0_265"/>
          <p:cNvSpPr txBox="1"/>
          <p:nvPr>
            <p:ph idx="1" type="body"/>
          </p:nvPr>
        </p:nvSpPr>
        <p:spPr>
          <a:xfrm>
            <a:off x="1154954" y="4777381"/>
            <a:ext cx="8825700"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86D1D8"/>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237" name="Google Shape;237;g216186b1678_0_265"/>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g216186b1678_0_265"/>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g216186b1678_0_26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240" name="Shape 240"/>
        <p:cNvGrpSpPr/>
        <p:nvPr/>
      </p:nvGrpSpPr>
      <p:grpSpPr>
        <a:xfrm>
          <a:off x="0" y="0"/>
          <a:ext cx="0" cy="0"/>
          <a:chOff x="0" y="0"/>
          <a:chExt cx="0" cy="0"/>
        </a:xfrm>
      </p:grpSpPr>
      <p:sp>
        <p:nvSpPr>
          <p:cNvPr id="241" name="Google Shape;241;g216186b1678_0_271"/>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g216186b1678_0_271"/>
          <p:cNvSpPr txBox="1"/>
          <p:nvPr>
            <p:ph idx="1" type="body"/>
          </p:nvPr>
        </p:nvSpPr>
        <p:spPr>
          <a:xfrm>
            <a:off x="632947" y="1981200"/>
            <a:ext cx="29469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43" name="Google Shape;243;g216186b1678_0_271"/>
          <p:cNvSpPr txBox="1"/>
          <p:nvPr>
            <p:ph idx="2" type="body"/>
          </p:nvPr>
        </p:nvSpPr>
        <p:spPr>
          <a:xfrm>
            <a:off x="652463" y="2667000"/>
            <a:ext cx="2927400" cy="3589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44" name="Google Shape;244;g216186b1678_0_271"/>
          <p:cNvSpPr txBox="1"/>
          <p:nvPr>
            <p:ph idx="3" type="body"/>
          </p:nvPr>
        </p:nvSpPr>
        <p:spPr>
          <a:xfrm>
            <a:off x="3883659" y="1981200"/>
            <a:ext cx="29361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45" name="Google Shape;245;g216186b1678_0_271"/>
          <p:cNvSpPr txBox="1"/>
          <p:nvPr>
            <p:ph idx="4" type="body"/>
          </p:nvPr>
        </p:nvSpPr>
        <p:spPr>
          <a:xfrm>
            <a:off x="3873106" y="2667000"/>
            <a:ext cx="2946900" cy="3589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46" name="Google Shape;246;g216186b1678_0_271"/>
          <p:cNvSpPr txBox="1"/>
          <p:nvPr>
            <p:ph idx="5" type="body"/>
          </p:nvPr>
        </p:nvSpPr>
        <p:spPr>
          <a:xfrm>
            <a:off x="7124700" y="1981200"/>
            <a:ext cx="29322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47" name="Google Shape;247;g216186b1678_0_271"/>
          <p:cNvSpPr txBox="1"/>
          <p:nvPr>
            <p:ph idx="6" type="body"/>
          </p:nvPr>
        </p:nvSpPr>
        <p:spPr>
          <a:xfrm>
            <a:off x="7124700" y="2667000"/>
            <a:ext cx="2932200" cy="3589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248" name="Google Shape;248;g216186b1678_0_271"/>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249" name="Google Shape;249;g216186b1678_0_271"/>
          <p:cNvCxnSpPr/>
          <p:nvPr/>
        </p:nvCxnSpPr>
        <p:spPr>
          <a:xfrm>
            <a:off x="6962227" y="2133600"/>
            <a:ext cx="0" cy="39669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250" name="Google Shape;250;g216186b1678_0_271"/>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g216186b1678_0_271"/>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g216186b1678_0_27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53" name="Shape 253"/>
        <p:cNvGrpSpPr/>
        <p:nvPr/>
      </p:nvGrpSpPr>
      <p:grpSpPr>
        <a:xfrm>
          <a:off x="0" y="0"/>
          <a:ext cx="0" cy="0"/>
          <a:chOff x="0" y="0"/>
          <a:chExt cx="0" cy="0"/>
        </a:xfrm>
      </p:grpSpPr>
      <p:sp>
        <p:nvSpPr>
          <p:cNvPr id="254" name="Google Shape;254;g216186b1678_0_284"/>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g216186b1678_0_284"/>
          <p:cNvSpPr txBox="1"/>
          <p:nvPr>
            <p:ph idx="1" type="body"/>
          </p:nvPr>
        </p:nvSpPr>
        <p:spPr>
          <a:xfrm>
            <a:off x="652463" y="4250949"/>
            <a:ext cx="29400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56" name="Google Shape;256;g216186b1678_0_284"/>
          <p:cNvSpPr/>
          <p:nvPr>
            <p:ph idx="2" type="pic"/>
          </p:nvPr>
        </p:nvSpPr>
        <p:spPr>
          <a:xfrm>
            <a:off x="652463" y="2209800"/>
            <a:ext cx="294000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57" name="Google Shape;257;g216186b1678_0_284"/>
          <p:cNvSpPr txBox="1"/>
          <p:nvPr>
            <p:ph idx="3" type="body"/>
          </p:nvPr>
        </p:nvSpPr>
        <p:spPr>
          <a:xfrm>
            <a:off x="652463" y="4827211"/>
            <a:ext cx="2940000" cy="659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58" name="Google Shape;258;g216186b1678_0_284"/>
          <p:cNvSpPr txBox="1"/>
          <p:nvPr>
            <p:ph idx="4" type="body"/>
          </p:nvPr>
        </p:nvSpPr>
        <p:spPr>
          <a:xfrm>
            <a:off x="3889375" y="4250949"/>
            <a:ext cx="29304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59" name="Google Shape;259;g216186b1678_0_284"/>
          <p:cNvSpPr/>
          <p:nvPr>
            <p:ph idx="5" type="pic"/>
          </p:nvPr>
        </p:nvSpPr>
        <p:spPr>
          <a:xfrm>
            <a:off x="3889374" y="2209800"/>
            <a:ext cx="293040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60" name="Google Shape;260;g216186b1678_0_284"/>
          <p:cNvSpPr txBox="1"/>
          <p:nvPr>
            <p:ph idx="6" type="body"/>
          </p:nvPr>
        </p:nvSpPr>
        <p:spPr>
          <a:xfrm>
            <a:off x="3888022" y="4827210"/>
            <a:ext cx="2934300" cy="659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61" name="Google Shape;261;g216186b1678_0_284"/>
          <p:cNvSpPr txBox="1"/>
          <p:nvPr>
            <p:ph idx="7" type="body"/>
          </p:nvPr>
        </p:nvSpPr>
        <p:spPr>
          <a:xfrm>
            <a:off x="7124700" y="4250949"/>
            <a:ext cx="29322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62" name="Google Shape;262;g216186b1678_0_284"/>
          <p:cNvSpPr/>
          <p:nvPr>
            <p:ph idx="8" type="pic"/>
          </p:nvPr>
        </p:nvSpPr>
        <p:spPr>
          <a:xfrm>
            <a:off x="7124699" y="2209800"/>
            <a:ext cx="293220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63" name="Google Shape;263;g216186b1678_0_284"/>
          <p:cNvSpPr txBox="1"/>
          <p:nvPr>
            <p:ph idx="9" type="body"/>
          </p:nvPr>
        </p:nvSpPr>
        <p:spPr>
          <a:xfrm>
            <a:off x="7124575" y="4827208"/>
            <a:ext cx="2936100" cy="659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264" name="Google Shape;264;g216186b1678_0_284"/>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265" name="Google Shape;265;g216186b1678_0_284"/>
          <p:cNvCxnSpPr/>
          <p:nvPr/>
        </p:nvCxnSpPr>
        <p:spPr>
          <a:xfrm>
            <a:off x="6962227" y="2133600"/>
            <a:ext cx="0" cy="39669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266" name="Google Shape;266;g216186b1678_0_284"/>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g216186b1678_0_284"/>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g216186b1678_0_28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9" name="Shape 269"/>
        <p:cNvGrpSpPr/>
        <p:nvPr/>
      </p:nvGrpSpPr>
      <p:grpSpPr>
        <a:xfrm>
          <a:off x="0" y="0"/>
          <a:ext cx="0" cy="0"/>
          <a:chOff x="0" y="0"/>
          <a:chExt cx="0" cy="0"/>
        </a:xfrm>
      </p:grpSpPr>
      <p:sp>
        <p:nvSpPr>
          <p:cNvPr id="270" name="Google Shape;270;g216186b1678_0_300"/>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g216186b1678_0_300"/>
          <p:cNvSpPr txBox="1"/>
          <p:nvPr>
            <p:ph idx="1" type="body"/>
          </p:nvPr>
        </p:nvSpPr>
        <p:spPr>
          <a:xfrm rot="5400000">
            <a:off x="3478803" y="-322632"/>
            <a:ext cx="4195500" cy="89466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72" name="Google Shape;272;g216186b1678_0_300"/>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g216186b1678_0_300"/>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 name="Google Shape;274;g216186b1678_0_30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5" name="Shape 275"/>
        <p:cNvGrpSpPr/>
        <p:nvPr/>
      </p:nvGrpSpPr>
      <p:grpSpPr>
        <a:xfrm>
          <a:off x="0" y="0"/>
          <a:ext cx="0" cy="0"/>
          <a:chOff x="0" y="0"/>
          <a:chExt cx="0" cy="0"/>
        </a:xfrm>
      </p:grpSpPr>
      <p:sp>
        <p:nvSpPr>
          <p:cNvPr id="276" name="Google Shape;276;g216186b1678_0_306"/>
          <p:cNvSpPr txBox="1"/>
          <p:nvPr>
            <p:ph type="title"/>
          </p:nvPr>
        </p:nvSpPr>
        <p:spPr>
          <a:xfrm rot="5400000">
            <a:off x="6267513" y="2466913"/>
            <a:ext cx="5826000" cy="1752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g216186b1678_0_306"/>
          <p:cNvSpPr txBox="1"/>
          <p:nvPr>
            <p:ph idx="1" type="body"/>
          </p:nvPr>
        </p:nvSpPr>
        <p:spPr>
          <a:xfrm rot="5400000">
            <a:off x="1679612" y="-139786"/>
            <a:ext cx="5368800" cy="74232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78" name="Google Shape;278;g216186b1678_0_306"/>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9" name="Google Shape;279;g216186b1678_0_306"/>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g216186b1678_0_30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9"/>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38" name="Google Shape;38;p19"/>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39" name="Google Shape;39;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0"/>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45" name="Google Shape;45;p20"/>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6" name="Google Shape;46;p20"/>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47" name="Google Shape;47;p20"/>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8" name="Google Shape;48;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3"/>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3"/>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lnSpc>
                <a:spcPct val="100000"/>
              </a:lnSpc>
              <a:spcBef>
                <a:spcPts val="1000"/>
              </a:spcBef>
              <a:spcAft>
                <a:spcPts val="0"/>
              </a:spcAft>
              <a:buSzPts val="1600"/>
              <a:buChar char="►"/>
              <a:defRPr sz="2000"/>
            </a:lvl1pPr>
            <a:lvl2pPr indent="-320040" lvl="1" marL="914400" algn="l">
              <a:lnSpc>
                <a:spcPct val="100000"/>
              </a:lnSpc>
              <a:spcBef>
                <a:spcPts val="1000"/>
              </a:spcBef>
              <a:spcAft>
                <a:spcPts val="0"/>
              </a:spcAft>
              <a:buSzPts val="1440"/>
              <a:buChar char="►"/>
              <a:defRPr sz="1800"/>
            </a:lvl2pPr>
            <a:lvl3pPr indent="-309880" lvl="2" marL="1371600" algn="l">
              <a:lnSpc>
                <a:spcPct val="100000"/>
              </a:lnSpc>
              <a:spcBef>
                <a:spcPts val="1000"/>
              </a:spcBef>
              <a:spcAft>
                <a:spcPts val="0"/>
              </a:spcAft>
              <a:buSzPts val="1280"/>
              <a:buChar char="►"/>
              <a:defRPr sz="1600"/>
            </a:lvl3pPr>
            <a:lvl4pPr indent="-299719" lvl="3" marL="1828800" algn="l">
              <a:lnSpc>
                <a:spcPct val="100000"/>
              </a:lnSpc>
              <a:spcBef>
                <a:spcPts val="1000"/>
              </a:spcBef>
              <a:spcAft>
                <a:spcPts val="0"/>
              </a:spcAft>
              <a:buSzPts val="1120"/>
              <a:buChar char="►"/>
              <a:defRPr sz="1400"/>
            </a:lvl4pPr>
            <a:lvl5pPr indent="-299720" lvl="4" marL="2286000" algn="l">
              <a:lnSpc>
                <a:spcPct val="100000"/>
              </a:lnSpc>
              <a:spcBef>
                <a:spcPts val="1000"/>
              </a:spcBef>
              <a:spcAft>
                <a:spcPts val="0"/>
              </a:spcAft>
              <a:buSzPts val="1120"/>
              <a:buChar char="►"/>
              <a:defRPr sz="1400"/>
            </a:lvl5pPr>
            <a:lvl6pPr indent="-299720" lvl="5" marL="2743200" algn="l">
              <a:lnSpc>
                <a:spcPct val="100000"/>
              </a:lnSpc>
              <a:spcBef>
                <a:spcPts val="1000"/>
              </a:spcBef>
              <a:spcAft>
                <a:spcPts val="0"/>
              </a:spcAft>
              <a:buSzPts val="1120"/>
              <a:buChar char="►"/>
              <a:defRPr sz="1400"/>
            </a:lvl6pPr>
            <a:lvl7pPr indent="-299720" lvl="6" marL="3200400" algn="l">
              <a:lnSpc>
                <a:spcPct val="100000"/>
              </a:lnSpc>
              <a:spcBef>
                <a:spcPts val="1000"/>
              </a:spcBef>
              <a:spcAft>
                <a:spcPts val="0"/>
              </a:spcAft>
              <a:buSzPts val="1120"/>
              <a:buChar char="►"/>
              <a:defRPr sz="1400"/>
            </a:lvl7pPr>
            <a:lvl8pPr indent="-299720" lvl="7" marL="3657600" algn="l">
              <a:lnSpc>
                <a:spcPct val="100000"/>
              </a:lnSpc>
              <a:spcBef>
                <a:spcPts val="1000"/>
              </a:spcBef>
              <a:spcAft>
                <a:spcPts val="0"/>
              </a:spcAft>
              <a:buSzPts val="1120"/>
              <a:buChar char="►"/>
              <a:defRPr sz="1400"/>
            </a:lvl8pPr>
            <a:lvl9pPr indent="-299720" lvl="8" marL="4114800" algn="l">
              <a:lnSpc>
                <a:spcPct val="100000"/>
              </a:lnSpc>
              <a:spcBef>
                <a:spcPts val="1000"/>
              </a:spcBef>
              <a:spcAft>
                <a:spcPts val="0"/>
              </a:spcAft>
              <a:buSzPts val="1120"/>
              <a:buChar char="►"/>
              <a:defRPr sz="1400"/>
            </a:lvl9pPr>
          </a:lstStyle>
          <a:p/>
        </p:txBody>
      </p:sp>
      <p:sp>
        <p:nvSpPr>
          <p:cNvPr id="63" name="Google Shape;63;p23"/>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64" name="Google Shape;64;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4"/>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600"/>
              <a:buFont typeface="Century Gothic"/>
              <a:buNone/>
              <a:defRPr b="0"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4"/>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70" name="Google Shape;70;p24"/>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71" name="Google Shape;71;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4.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22" Type="http://schemas.openxmlformats.org/officeDocument/2006/relationships/slideLayout" Target="../slideLayouts/slideLayout34.xml"/><Relationship Id="rId10" Type="http://schemas.openxmlformats.org/officeDocument/2006/relationships/slideLayout" Target="../slideLayouts/slideLayout22.xml"/><Relationship Id="rId21" Type="http://schemas.openxmlformats.org/officeDocument/2006/relationships/slideLayout" Target="../slideLayouts/slideLayout33.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23" Type="http://schemas.openxmlformats.org/officeDocument/2006/relationships/theme" Target="../theme/theme3.xml"/><Relationship Id="rId1" Type="http://schemas.openxmlformats.org/officeDocument/2006/relationships/image" Target="../media/image16.png"/><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image" Target="../media/image9.png"/><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5"/>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5"/>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5"/>
          <p:cNvSpPr/>
          <p:nvPr/>
        </p:nvSpPr>
        <p:spPr>
          <a:xfrm>
            <a:off x="8609012" y="1676400"/>
            <a:ext cx="2819400" cy="2819400"/>
          </a:xfrm>
          <a:prstGeom prst="ellipse">
            <a:avLst/>
          </a:prstGeom>
          <a:gradFill>
            <a:gsLst>
              <a:gs pos="0">
                <a:srgbClr val="4CB9C3">
                  <a:alpha val="6274"/>
                </a:srgbClr>
              </a:gs>
              <a:gs pos="36000">
                <a:srgbClr val="4CB9C3">
                  <a:alpha val="5490"/>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 name="Google Shape;9;p15"/>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5"/>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3" name="Google Shape;13;p1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3" name="Shape 143"/>
        <p:cNvGrpSpPr/>
        <p:nvPr/>
      </p:nvGrpSpPr>
      <p:grpSpPr>
        <a:xfrm>
          <a:off x="0" y="0"/>
          <a:ext cx="0" cy="0"/>
          <a:chOff x="0" y="0"/>
          <a:chExt cx="0" cy="0"/>
        </a:xfrm>
      </p:grpSpPr>
      <p:pic>
        <p:nvPicPr>
          <p:cNvPr id="144" name="Google Shape;144;g216186b1678_0_174"/>
          <p:cNvPicPr preferRelativeResize="0"/>
          <p:nvPr/>
        </p:nvPicPr>
        <p:blipFill rotWithShape="1">
          <a:blip r:embed="rId2">
            <a:alphaModFix/>
          </a:blip>
          <a:srcRect b="0" l="3614" r="0" t="0"/>
          <a:stretch/>
        </p:blipFill>
        <p:spPr>
          <a:xfrm>
            <a:off x="0" y="2669685"/>
            <a:ext cx="4037011" cy="4188314"/>
          </a:xfrm>
          <a:prstGeom prst="rect">
            <a:avLst/>
          </a:prstGeom>
          <a:noFill/>
          <a:ln>
            <a:noFill/>
          </a:ln>
        </p:spPr>
      </p:pic>
      <p:pic>
        <p:nvPicPr>
          <p:cNvPr id="145" name="Google Shape;145;g216186b1678_0_174"/>
          <p:cNvPicPr preferRelativeResize="0"/>
          <p:nvPr/>
        </p:nvPicPr>
        <p:blipFill rotWithShape="1">
          <a:blip r:embed="rId3">
            <a:alphaModFix/>
          </a:blip>
          <a:srcRect b="0" l="35641" r="0" t="0"/>
          <a:stretch/>
        </p:blipFill>
        <p:spPr>
          <a:xfrm>
            <a:off x="0" y="2892347"/>
            <a:ext cx="1522412" cy="2365453"/>
          </a:xfrm>
          <a:prstGeom prst="rect">
            <a:avLst/>
          </a:prstGeom>
          <a:noFill/>
          <a:ln>
            <a:noFill/>
          </a:ln>
        </p:spPr>
      </p:pic>
      <p:sp>
        <p:nvSpPr>
          <p:cNvPr id="146" name="Google Shape;146;g216186b1678_0_174"/>
          <p:cNvSpPr/>
          <p:nvPr/>
        </p:nvSpPr>
        <p:spPr>
          <a:xfrm>
            <a:off x="8609012" y="1676400"/>
            <a:ext cx="2819400" cy="2819400"/>
          </a:xfrm>
          <a:prstGeom prst="ellipse">
            <a:avLst/>
          </a:prstGeom>
          <a:gradFill>
            <a:gsLst>
              <a:gs pos="0">
                <a:srgbClr val="4CB9C3">
                  <a:alpha val="6274"/>
                </a:srgbClr>
              </a:gs>
              <a:gs pos="36000">
                <a:srgbClr val="4CB9C3">
                  <a:alpha val="5490"/>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 name="Google Shape;147;g216186b1678_0_174"/>
          <p:cNvPicPr preferRelativeResize="0"/>
          <p:nvPr/>
        </p:nvPicPr>
        <p:blipFill rotWithShape="1">
          <a:blip r:embed="rId4">
            <a:alphaModFix/>
          </a:blip>
          <a:srcRect b="0" l="0" r="0" t="28815"/>
          <a:stretch/>
        </p:blipFill>
        <p:spPr>
          <a:xfrm>
            <a:off x="7999412" y="0"/>
            <a:ext cx="1603387" cy="1141407"/>
          </a:xfrm>
          <a:prstGeom prst="rect">
            <a:avLst/>
          </a:prstGeom>
          <a:noFill/>
          <a:ln>
            <a:noFill/>
          </a:ln>
        </p:spPr>
      </p:pic>
      <p:pic>
        <p:nvPicPr>
          <p:cNvPr id="148" name="Google Shape;148;g216186b1678_0_174"/>
          <p:cNvPicPr preferRelativeResize="0"/>
          <p:nvPr/>
        </p:nvPicPr>
        <p:blipFill rotWithShape="1">
          <a:blip r:embed="rId5">
            <a:alphaModFix/>
          </a:blip>
          <a:srcRect b="23318" l="0" r="0" t="0"/>
          <a:stretch/>
        </p:blipFill>
        <p:spPr>
          <a:xfrm>
            <a:off x="8605878" y="6096000"/>
            <a:ext cx="993734" cy="762000"/>
          </a:xfrm>
          <a:prstGeom prst="rect">
            <a:avLst/>
          </a:prstGeom>
          <a:noFill/>
          <a:ln>
            <a:noFill/>
          </a:ln>
        </p:spPr>
      </p:pic>
      <p:sp>
        <p:nvSpPr>
          <p:cNvPr id="149" name="Google Shape;149;g216186b1678_0_17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216186b1678_0_174"/>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51" name="Google Shape;151;g216186b1678_0_174"/>
          <p:cNvSpPr txBox="1"/>
          <p:nvPr>
            <p:ph idx="1" type="body"/>
          </p:nvPr>
        </p:nvSpPr>
        <p:spPr>
          <a:xfrm>
            <a:off x="1103312" y="2052918"/>
            <a:ext cx="8946600" cy="4195500"/>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52" name="Google Shape;152;g216186b1678_0_174"/>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53" name="Google Shape;153;g216186b1678_0_174"/>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54" name="Google Shape;154;g216186b1678_0_17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hyperlink" Target="https://drive.google.com/file/d/1ftf2Ryv8Ye7OHuPZUbCGYWZchZeDDUCY/view?usp=sharing" TargetMode="External"/><Relationship Id="rId5" Type="http://schemas.openxmlformats.org/officeDocument/2006/relationships/hyperlink" Target="http://drive.google.com/file/d/1ftf2Ryv8Ye7OHuPZUbCGYWZchZeDDUCY/view" TargetMode="External"/><Relationship Id="rId6"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rive.google.com/file/d/18Rz0ZklvXFW5azLTOus4lhAAhnOh3mxH/view"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1"/>
          <p:cNvSpPr/>
          <p:nvPr/>
        </p:nvSpPr>
        <p:spPr>
          <a:xfrm>
            <a:off x="-50" y="106470"/>
            <a:ext cx="12191700" cy="47307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86" name="Google Shape;286;p1"/>
          <p:cNvSpPr/>
          <p:nvPr/>
        </p:nvSpPr>
        <p:spPr>
          <a:xfrm>
            <a:off x="8719939" y="3753695"/>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87" name="Google Shape;287;p1"/>
          <p:cNvSpPr/>
          <p:nvPr/>
        </p:nvSpPr>
        <p:spPr>
          <a:xfrm>
            <a:off x="0" y="4055533"/>
            <a:ext cx="12192000" cy="2802467"/>
          </a:xfrm>
          <a:custGeom>
            <a:rect b="b" l="l" r="r" t="t"/>
            <a:pathLst>
              <a:path extrusionOk="0" h="2802467" w="12192000">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88" name="Google Shape;288;p1"/>
          <p:cNvSpPr txBox="1"/>
          <p:nvPr>
            <p:ph type="ctrTitle"/>
          </p:nvPr>
        </p:nvSpPr>
        <p:spPr>
          <a:xfrm>
            <a:off x="1114350" y="519325"/>
            <a:ext cx="9963300" cy="3692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8000"/>
              <a:buFont typeface="Century Gothic"/>
              <a:buNone/>
            </a:pPr>
            <a:r>
              <a:rPr lang="en-US" sz="7900"/>
              <a:t>Android Chess Game App</a:t>
            </a:r>
            <a:endParaRPr sz="7900"/>
          </a:p>
        </p:txBody>
      </p:sp>
      <p:sp>
        <p:nvSpPr>
          <p:cNvPr id="289" name="Google Shape;289;p1"/>
          <p:cNvSpPr txBox="1"/>
          <p:nvPr>
            <p:ph idx="1" type="subTitle"/>
          </p:nvPr>
        </p:nvSpPr>
        <p:spPr>
          <a:xfrm>
            <a:off x="7800800" y="5642500"/>
            <a:ext cx="4166100" cy="1015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920"/>
              <a:buNone/>
            </a:pPr>
            <a:r>
              <a:rPr lang="en-US" sz="3000">
                <a:solidFill>
                  <a:schemeClr val="dk1"/>
                </a:solidFill>
              </a:rPr>
              <a:t>By: Yusuf Wong</a:t>
            </a:r>
            <a:endParaRPr sz="30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9"/>
          <p:cNvPicPr preferRelativeResize="0"/>
          <p:nvPr>
            <p:ph idx="1" type="body"/>
          </p:nvPr>
        </p:nvPicPr>
        <p:blipFill rotWithShape="1">
          <a:blip r:embed="rId3">
            <a:alphaModFix/>
          </a:blip>
          <a:srcRect b="0" l="0" r="0" t="0"/>
          <a:stretch/>
        </p:blipFill>
        <p:spPr>
          <a:xfrm>
            <a:off x="6159415" y="3869744"/>
            <a:ext cx="6012575" cy="2393895"/>
          </a:xfrm>
          <a:prstGeom prst="rect">
            <a:avLst/>
          </a:prstGeom>
          <a:noFill/>
          <a:ln>
            <a:noFill/>
          </a:ln>
        </p:spPr>
      </p:pic>
      <p:pic>
        <p:nvPicPr>
          <p:cNvPr id="356" name="Google Shape;356;p9"/>
          <p:cNvPicPr preferRelativeResize="0"/>
          <p:nvPr/>
        </p:nvPicPr>
        <p:blipFill rotWithShape="1">
          <a:blip r:embed="rId4">
            <a:alphaModFix/>
          </a:blip>
          <a:srcRect b="9477" l="2187" r="5823" t="8741"/>
          <a:stretch/>
        </p:blipFill>
        <p:spPr>
          <a:xfrm>
            <a:off x="169676" y="1290163"/>
            <a:ext cx="2879137" cy="5040008"/>
          </a:xfrm>
          <a:prstGeom prst="rect">
            <a:avLst/>
          </a:prstGeom>
          <a:noFill/>
          <a:ln>
            <a:noFill/>
          </a:ln>
        </p:spPr>
      </p:pic>
      <p:pic>
        <p:nvPicPr>
          <p:cNvPr id="357" name="Google Shape;357;p9"/>
          <p:cNvPicPr preferRelativeResize="0"/>
          <p:nvPr/>
        </p:nvPicPr>
        <p:blipFill rotWithShape="1">
          <a:blip r:embed="rId5">
            <a:alphaModFix/>
          </a:blip>
          <a:srcRect b="0" l="0" r="0" t="0"/>
          <a:stretch/>
        </p:blipFill>
        <p:spPr>
          <a:xfrm>
            <a:off x="3156055" y="1290163"/>
            <a:ext cx="2966092" cy="5040008"/>
          </a:xfrm>
          <a:prstGeom prst="rect">
            <a:avLst/>
          </a:prstGeom>
          <a:noFill/>
          <a:ln>
            <a:noFill/>
          </a:ln>
        </p:spPr>
      </p:pic>
      <p:sp>
        <p:nvSpPr>
          <p:cNvPr id="358" name="Google Shape;358;p9"/>
          <p:cNvSpPr txBox="1"/>
          <p:nvPr/>
        </p:nvSpPr>
        <p:spPr>
          <a:xfrm>
            <a:off x="295204" y="324104"/>
            <a:ext cx="7915388" cy="12392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4200"/>
              <a:buFont typeface="Century Gothic"/>
              <a:buNone/>
            </a:pPr>
            <a:r>
              <a:rPr b="1" i="0" lang="en-US" sz="4200" u="none" cap="none" strike="noStrike">
                <a:solidFill>
                  <a:schemeClr val="lt2"/>
                </a:solidFill>
                <a:latin typeface="Century Gothic"/>
                <a:ea typeface="Century Gothic"/>
                <a:cs typeface="Century Gothic"/>
                <a:sym typeface="Century Gothic"/>
              </a:rPr>
              <a:t>Implemented Features Contd:</a:t>
            </a:r>
            <a:endParaRPr b="0" i="0" sz="1400" u="none" cap="none" strike="noStrike">
              <a:solidFill>
                <a:srgbClr val="000000"/>
              </a:solidFill>
              <a:latin typeface="Arial"/>
              <a:ea typeface="Arial"/>
              <a:cs typeface="Arial"/>
              <a:sym typeface="Arial"/>
            </a:endParaRPr>
          </a:p>
        </p:txBody>
      </p:sp>
      <p:sp>
        <p:nvSpPr>
          <p:cNvPr id="359" name="Google Shape;359;p9"/>
          <p:cNvSpPr txBox="1"/>
          <p:nvPr/>
        </p:nvSpPr>
        <p:spPr>
          <a:xfrm>
            <a:off x="6159415" y="1127565"/>
            <a:ext cx="5938098" cy="2717601"/>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rgbClr val="86D1D8"/>
              </a:buClr>
              <a:buSzPts val="2560"/>
              <a:buFont typeface="Noto Sans Symbols"/>
              <a:buChar char="►"/>
            </a:pPr>
            <a:r>
              <a:rPr b="0" i="0" lang="en-US" sz="3200" u="none" cap="none" strike="noStrike">
                <a:solidFill>
                  <a:schemeClr val="lt1"/>
                </a:solidFill>
                <a:latin typeface="Century Gothic"/>
                <a:ea typeface="Century Gothic"/>
                <a:cs typeface="Century Gothic"/>
                <a:sym typeface="Century Gothic"/>
              </a:rPr>
              <a:t>Chronometer (timer for each player’s turn) &amp; Rotation (all pieces &amp; Chronometers rotate so opposing player can play!)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en-US"/>
              <a:t>Missing Features &amp; Drawbacks</a:t>
            </a:r>
            <a:endParaRPr/>
          </a:p>
        </p:txBody>
      </p:sp>
      <p:sp>
        <p:nvSpPr>
          <p:cNvPr id="365" name="Google Shape;365;p10"/>
          <p:cNvSpPr txBox="1"/>
          <p:nvPr>
            <p:ph idx="1" type="body"/>
          </p:nvPr>
        </p:nvSpPr>
        <p:spPr>
          <a:xfrm>
            <a:off x="875201" y="1504278"/>
            <a:ext cx="5562175" cy="4567338"/>
          </a:xfrm>
          <a:prstGeom prst="rect">
            <a:avLst/>
          </a:prstGeom>
          <a:noFill/>
          <a:ln>
            <a:noFill/>
          </a:ln>
        </p:spPr>
        <p:txBody>
          <a:bodyPr anchorCtr="0" anchor="t" bIns="45700" lIns="91425" spcFirstLastPara="1" rIns="91425" wrap="square" tIns="45700">
            <a:normAutofit fontScale="85000" lnSpcReduction="10000"/>
          </a:bodyPr>
          <a:lstStyle/>
          <a:p>
            <a:pPr indent="-335280" lvl="0" marL="342900" rtl="0" algn="l">
              <a:lnSpc>
                <a:spcPct val="100000"/>
              </a:lnSpc>
              <a:spcBef>
                <a:spcPts val="0"/>
              </a:spcBef>
              <a:spcAft>
                <a:spcPts val="0"/>
              </a:spcAft>
              <a:buSzPct val="80000"/>
              <a:buChar char="►"/>
            </a:pPr>
            <a:r>
              <a:rPr lang="en-US"/>
              <a:t>No undo button (unfortunately)</a:t>
            </a:r>
            <a:endParaRPr/>
          </a:p>
          <a:p>
            <a:pPr indent="-335280" lvl="0" marL="342900" rtl="0" algn="l">
              <a:lnSpc>
                <a:spcPct val="100000"/>
              </a:lnSpc>
              <a:spcBef>
                <a:spcPts val="1000"/>
              </a:spcBef>
              <a:spcAft>
                <a:spcPts val="0"/>
              </a:spcAft>
              <a:buSzPct val="80000"/>
              <a:buChar char="►"/>
            </a:pPr>
            <a:r>
              <a:rPr lang="en-US"/>
              <a:t>No Restart/Reset Board button (users must restart app to restart game)</a:t>
            </a:r>
            <a:endParaRPr/>
          </a:p>
          <a:p>
            <a:pPr indent="-335280" lvl="0" marL="342900" rtl="0" algn="l">
              <a:lnSpc>
                <a:spcPct val="100000"/>
              </a:lnSpc>
              <a:spcBef>
                <a:spcPts val="1000"/>
              </a:spcBef>
              <a:spcAft>
                <a:spcPts val="0"/>
              </a:spcAft>
              <a:buSzPct val="80000"/>
              <a:buChar char="►"/>
            </a:pPr>
            <a:r>
              <a:rPr lang="en-US"/>
              <a:t>No check/checkmate (users must check each other’s kings themselves)</a:t>
            </a:r>
            <a:endParaRPr/>
          </a:p>
          <a:p>
            <a:pPr indent="-278892" lvl="1" marL="742950" rtl="0" algn="l">
              <a:lnSpc>
                <a:spcPct val="100000"/>
              </a:lnSpc>
              <a:spcBef>
                <a:spcPts val="1000"/>
              </a:spcBef>
              <a:spcAft>
                <a:spcPts val="0"/>
              </a:spcAft>
              <a:buSzPct val="79999"/>
              <a:buChar char="►"/>
            </a:pPr>
            <a:r>
              <a:rPr lang="en-US"/>
              <a:t>This part was hard because I’d have to check all the opponent’s pieces and see if it’s position can directly attack the king</a:t>
            </a:r>
            <a:endParaRPr/>
          </a:p>
          <a:p>
            <a:pPr indent="-278892" lvl="1" marL="742950" rtl="0" algn="l">
              <a:lnSpc>
                <a:spcPct val="100000"/>
              </a:lnSpc>
              <a:spcBef>
                <a:spcPts val="1000"/>
              </a:spcBef>
              <a:spcAft>
                <a:spcPts val="0"/>
              </a:spcAft>
              <a:buSzPct val="79999"/>
              <a:buChar char="►"/>
            </a:pPr>
            <a:r>
              <a:rPr lang="en-US"/>
              <a:t>Check Mate is even harder because it needs to assess at least 1 counter move out of all possible moves that would allow the king to get OUT of check (this requires a lot of excess coding, perhaps even dynamic algorithms??)</a:t>
            </a:r>
            <a:endParaRPr/>
          </a:p>
          <a:p>
            <a:pPr indent="-335280" lvl="0" marL="342900" rtl="0" algn="l">
              <a:lnSpc>
                <a:spcPct val="100000"/>
              </a:lnSpc>
              <a:spcBef>
                <a:spcPts val="1000"/>
              </a:spcBef>
              <a:spcAft>
                <a:spcPts val="0"/>
              </a:spcAft>
              <a:buSzPct val="80000"/>
              <a:buChar char="►"/>
            </a:pPr>
            <a:r>
              <a:rPr lang="en-US"/>
              <a:t>Pawn doesn’t convert to Queen at the end of the board, as shown in the following image 🡪</a:t>
            </a:r>
            <a:endParaRPr/>
          </a:p>
          <a:p>
            <a:pPr indent="-248920" lvl="0" marL="342900" rtl="0" algn="l">
              <a:lnSpc>
                <a:spcPct val="100000"/>
              </a:lnSpc>
              <a:spcBef>
                <a:spcPts val="1000"/>
              </a:spcBef>
              <a:spcAft>
                <a:spcPts val="0"/>
              </a:spcAft>
              <a:buSzPct val="80000"/>
              <a:buNone/>
            </a:pPr>
            <a:r>
              <a:t/>
            </a:r>
            <a:endParaRPr/>
          </a:p>
        </p:txBody>
      </p:sp>
      <p:pic>
        <p:nvPicPr>
          <p:cNvPr id="366" name="Google Shape;366;p10"/>
          <p:cNvPicPr preferRelativeResize="0"/>
          <p:nvPr/>
        </p:nvPicPr>
        <p:blipFill rotWithShape="1">
          <a:blip r:embed="rId3">
            <a:alphaModFix/>
          </a:blip>
          <a:srcRect b="15998" l="0" r="0" t="17832"/>
          <a:stretch/>
        </p:blipFill>
        <p:spPr>
          <a:xfrm>
            <a:off x="6666466" y="1504278"/>
            <a:ext cx="4289109" cy="43359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en-US"/>
              <a:t>Challenges I’ve Overcome		</a:t>
            </a:r>
            <a:endParaRPr/>
          </a:p>
        </p:txBody>
      </p:sp>
      <p:sp>
        <p:nvSpPr>
          <p:cNvPr id="372" name="Google Shape;372;p11"/>
          <p:cNvSpPr txBox="1"/>
          <p:nvPr>
            <p:ph idx="1" type="body"/>
          </p:nvPr>
        </p:nvSpPr>
        <p:spPr>
          <a:xfrm>
            <a:off x="484632" y="1463040"/>
            <a:ext cx="11365992" cy="478535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lang="en-US"/>
              <a:t>Biggest challenge was understanding the architecture of Android (such as which objects I had to use to design this game from scratch) and determining the best data-structure to dynamically implement (without much coding/messing around with the xml file) and organize all the 64 buttons on the board.</a:t>
            </a:r>
            <a:endParaRPr/>
          </a:p>
          <a:p>
            <a:pPr indent="-285750" lvl="1" marL="742950" rtl="0" algn="l">
              <a:lnSpc>
                <a:spcPct val="100000"/>
              </a:lnSpc>
              <a:spcBef>
                <a:spcPts val="1000"/>
              </a:spcBef>
              <a:spcAft>
                <a:spcPts val="0"/>
              </a:spcAft>
              <a:buSzPts val="1440"/>
              <a:buChar char="►"/>
            </a:pPr>
            <a:r>
              <a:rPr lang="en-US"/>
              <a:t>It took me several days to figure out that I simply had to create a </a:t>
            </a:r>
            <a:r>
              <a:rPr b="1" lang="en-US"/>
              <a:t>GridLayout.LayoutParams params variable </a:t>
            </a:r>
            <a:r>
              <a:rPr lang="en-US"/>
              <a:t>for each instance of my customized gridButton. Only then could I easily specify and dynamically change the row and column of any button on the board!</a:t>
            </a:r>
            <a:endParaRPr/>
          </a:p>
          <a:p>
            <a:pPr indent="-342900" lvl="0" marL="342900" rtl="0" algn="l">
              <a:lnSpc>
                <a:spcPct val="100000"/>
              </a:lnSpc>
              <a:spcBef>
                <a:spcPts val="1000"/>
              </a:spcBef>
              <a:spcAft>
                <a:spcPts val="0"/>
              </a:spcAft>
              <a:buSzPts val="1600"/>
              <a:buChar char="►"/>
            </a:pPr>
            <a:r>
              <a:rPr lang="en-US"/>
              <a:t>Another big challenge was experimenting with switching buttons. I initially had problems swapping buttons (i.e. a rook with a blank or eating an opponent’s piece) until I spent a few more days experimenting with </a:t>
            </a:r>
            <a:r>
              <a:rPr b="1" lang="en-US"/>
              <a:t>gridButton WRAPPERS,</a:t>
            </a:r>
            <a:r>
              <a:rPr lang="en-US"/>
              <a:t> which basically </a:t>
            </a:r>
            <a:r>
              <a:rPr b="1" lang="en-US" u="sng"/>
              <a:t>made all the moves on the chessboard POSSIBLE!</a:t>
            </a:r>
            <a:r>
              <a:rPr lang="en-US"/>
              <a:t> (by </a:t>
            </a:r>
            <a:r>
              <a:rPr b="1" lang="en-US" u="sng"/>
              <a:t>swapping pointers to gridButtons</a:t>
            </a:r>
            <a:r>
              <a:rPr lang="en-US"/>
              <a:t> with ease!)</a:t>
            </a:r>
            <a:endParaRPr/>
          </a:p>
          <a:p>
            <a:pPr indent="-241300" lvl="0" marL="342900" rtl="0" algn="l">
              <a:lnSpc>
                <a:spcPct val="100000"/>
              </a:lnSpc>
              <a:spcBef>
                <a:spcPts val="1000"/>
              </a:spcBef>
              <a:spcAft>
                <a:spcPts val="0"/>
              </a:spcAft>
              <a:buSzPts val="16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en-US"/>
              <a:t>What I Learned from this Process</a:t>
            </a:r>
            <a:endParaRPr/>
          </a:p>
        </p:txBody>
      </p:sp>
      <p:sp>
        <p:nvSpPr>
          <p:cNvPr id="378" name="Google Shape;378;p12"/>
          <p:cNvSpPr txBox="1"/>
          <p:nvPr>
            <p:ph idx="1" type="body"/>
          </p:nvPr>
        </p:nvSpPr>
        <p:spPr>
          <a:xfrm>
            <a:off x="969264" y="1499616"/>
            <a:ext cx="9774936" cy="505663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1600"/>
              <a:buChar char="►"/>
            </a:pPr>
            <a:r>
              <a:rPr lang="en-US"/>
              <a:t>LEARNING how to google/search on stackoverflow and EXPERIMENTING with code is a MUST! I learned to be more patient when trying to find the data structure I needed to create the chess game engine for this project</a:t>
            </a:r>
            <a:endParaRPr/>
          </a:p>
          <a:p>
            <a:pPr indent="-342900" lvl="0" marL="342900" rtl="0" algn="l">
              <a:lnSpc>
                <a:spcPct val="100000"/>
              </a:lnSpc>
              <a:spcBef>
                <a:spcPts val="1000"/>
              </a:spcBef>
              <a:spcAft>
                <a:spcPts val="0"/>
              </a:spcAft>
              <a:buSzPts val="1600"/>
              <a:buChar char="►"/>
            </a:pPr>
            <a:r>
              <a:rPr lang="en-US"/>
              <a:t>Finally understood what a wrapper is in Java (allows to swap pointers to objects with ease!)</a:t>
            </a:r>
            <a:endParaRPr/>
          </a:p>
          <a:p>
            <a:pPr indent="-342900" lvl="0" marL="342900" rtl="0" algn="l">
              <a:lnSpc>
                <a:spcPct val="100000"/>
              </a:lnSpc>
              <a:spcBef>
                <a:spcPts val="1000"/>
              </a:spcBef>
              <a:spcAft>
                <a:spcPts val="0"/>
              </a:spcAft>
              <a:buSzPts val="1600"/>
              <a:buChar char="►"/>
            </a:pPr>
            <a:r>
              <a:rPr lang="en-US"/>
              <a:t>Understood how to manipulate/customized my own grid Buttons by incorporating my own params and image variables associated with each type of piece/null piece</a:t>
            </a:r>
            <a:endParaRPr/>
          </a:p>
          <a:p>
            <a:pPr indent="-342900" lvl="0" marL="342900" rtl="0" algn="l">
              <a:lnSpc>
                <a:spcPct val="100000"/>
              </a:lnSpc>
              <a:spcBef>
                <a:spcPts val="1000"/>
              </a:spcBef>
              <a:spcAft>
                <a:spcPts val="0"/>
              </a:spcAft>
              <a:buSzPts val="1600"/>
              <a:buChar char="►"/>
            </a:pPr>
            <a:r>
              <a:rPr lang="en-US"/>
              <a:t>Learned how to organize classes and subsets/children of classes (i.e. creating an abstract Piece class within an abstract grid Button class [as shown in the code])</a:t>
            </a:r>
            <a:endParaRPr/>
          </a:p>
          <a:p>
            <a:pPr indent="-342900" lvl="0" marL="342900" rtl="0" algn="l">
              <a:lnSpc>
                <a:spcPct val="100000"/>
              </a:lnSpc>
              <a:spcBef>
                <a:spcPts val="1000"/>
              </a:spcBef>
              <a:spcAft>
                <a:spcPts val="0"/>
              </a:spcAft>
              <a:buSzPts val="1600"/>
              <a:buChar char="►"/>
            </a:pPr>
            <a:r>
              <a:rPr lang="en-US"/>
              <a:t>Don’t let perfectionism impede the main goal of a project. I fell into the trap of trying to make my project behave exactly as any other chess game engine. Even after completing my project, I realized I didn’t have time to incorporate the check/checkmate portion of chess because of the lack of time.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en-US"/>
              <a:t>Features I would’ve added, if given more time:</a:t>
            </a:r>
            <a:endParaRPr/>
          </a:p>
        </p:txBody>
      </p:sp>
      <p:sp>
        <p:nvSpPr>
          <p:cNvPr id="384" name="Google Shape;384;p1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lang="en-US"/>
              <a:t>Really wished I had time to add the check/checkmate portion of the game. I spent several weeks coding/organizing the data structure of the game engine itself, but didn’t have the time to really understand how to make sure that the opponent’s king is in check and that the opponent had to make a valid move to get out of check before the next user’s turn</a:t>
            </a:r>
            <a:endParaRPr/>
          </a:p>
          <a:p>
            <a:pPr indent="-342900" lvl="0" marL="342900" rtl="0" algn="l">
              <a:lnSpc>
                <a:spcPct val="100000"/>
              </a:lnSpc>
              <a:spcBef>
                <a:spcPts val="1000"/>
              </a:spcBef>
              <a:spcAft>
                <a:spcPts val="0"/>
              </a:spcAft>
              <a:buSzPts val="1600"/>
              <a:buChar char="►"/>
            </a:pPr>
            <a:r>
              <a:rPr lang="en-US"/>
              <a:t>Allow the pawn to convert to a Queen (when reaching the other end of the board)</a:t>
            </a:r>
            <a:endParaRPr/>
          </a:p>
          <a:p>
            <a:pPr indent="-342900" lvl="0" marL="342900" rtl="0" algn="l">
              <a:lnSpc>
                <a:spcPct val="100000"/>
              </a:lnSpc>
              <a:spcBef>
                <a:spcPts val="1000"/>
              </a:spcBef>
              <a:spcAft>
                <a:spcPts val="0"/>
              </a:spcAft>
              <a:buSzPts val="1600"/>
              <a:buChar char="►"/>
            </a:pPr>
            <a:r>
              <a:rPr lang="en-US"/>
              <a:t>Undo Button (allow user to undo a move)</a:t>
            </a:r>
            <a:endParaRPr/>
          </a:p>
          <a:p>
            <a:pPr indent="-342900" lvl="0" marL="342900" rtl="0" algn="l">
              <a:lnSpc>
                <a:spcPct val="100000"/>
              </a:lnSpc>
              <a:spcBef>
                <a:spcPts val="1000"/>
              </a:spcBef>
              <a:spcAft>
                <a:spcPts val="0"/>
              </a:spcAft>
              <a:buSzPts val="1600"/>
              <a:buChar char="►"/>
            </a:pPr>
            <a:r>
              <a:rPr lang="en-US"/>
              <a:t>Reset Button (reset/reinitialize pieces on the board)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4"/>
          <p:cNvSpPr txBox="1"/>
          <p:nvPr>
            <p:ph type="title"/>
          </p:nvPr>
        </p:nvSpPr>
        <p:spPr>
          <a:xfrm>
            <a:off x="2484487" y="2159149"/>
            <a:ext cx="7223026" cy="2539701"/>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2"/>
              </a:buClr>
              <a:buSzPts val="8000"/>
              <a:buFont typeface="Century Gothic"/>
              <a:buNone/>
            </a:pPr>
            <a:r>
              <a:rPr lang="en-US" sz="8000"/>
              <a:t>THANK YOU &amp; STAY SAFE!!!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g216186b1678_0_162"/>
          <p:cNvSpPr txBox="1"/>
          <p:nvPr>
            <p:ph type="title"/>
          </p:nvPr>
        </p:nvSpPr>
        <p:spPr>
          <a:xfrm>
            <a:off x="94325" y="746900"/>
            <a:ext cx="5112900" cy="4618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2"/>
              </a:buClr>
              <a:buSzPts val="4200"/>
              <a:buFont typeface="Century Gothic"/>
              <a:buNone/>
            </a:pPr>
            <a:r>
              <a:rPr lang="en-US" sz="4600"/>
              <a:t>VIDEO</a:t>
            </a:r>
            <a:endParaRPr sz="4600"/>
          </a:p>
          <a:p>
            <a:pPr indent="0" lvl="0" marL="0" rtl="0" algn="ctr">
              <a:lnSpc>
                <a:spcPct val="100000"/>
              </a:lnSpc>
              <a:spcBef>
                <a:spcPts val="0"/>
              </a:spcBef>
              <a:spcAft>
                <a:spcPts val="0"/>
              </a:spcAft>
              <a:buClr>
                <a:schemeClr val="lt2"/>
              </a:buClr>
              <a:buSzPts val="4200"/>
              <a:buFont typeface="Century Gothic"/>
              <a:buNone/>
            </a:pPr>
            <a:r>
              <a:rPr lang="en-US" sz="4600"/>
              <a:t>DEMONSTRATION</a:t>
            </a:r>
            <a:endParaRPr sz="4600"/>
          </a:p>
          <a:p>
            <a:pPr indent="0" lvl="0" marL="0" rtl="0" algn="ctr">
              <a:lnSpc>
                <a:spcPct val="100000"/>
              </a:lnSpc>
              <a:spcBef>
                <a:spcPts val="0"/>
              </a:spcBef>
              <a:spcAft>
                <a:spcPts val="0"/>
              </a:spcAft>
              <a:buClr>
                <a:schemeClr val="lt2"/>
              </a:buClr>
              <a:buSzPts val="4200"/>
              <a:buFont typeface="Century Gothic"/>
              <a:buNone/>
            </a:pPr>
            <a:r>
              <a:t/>
            </a:r>
            <a:endParaRPr sz="4600"/>
          </a:p>
          <a:p>
            <a:pPr indent="0" lvl="0" marL="0" rtl="0" algn="ctr">
              <a:lnSpc>
                <a:spcPct val="100000"/>
              </a:lnSpc>
              <a:spcBef>
                <a:spcPts val="0"/>
              </a:spcBef>
              <a:spcAft>
                <a:spcPts val="0"/>
              </a:spcAft>
              <a:buClr>
                <a:schemeClr val="dk1"/>
              </a:buClr>
              <a:buSzPts val="1920"/>
              <a:buFont typeface="Arial"/>
              <a:buNone/>
            </a:pPr>
            <a:r>
              <a:rPr lang="en-US" sz="2400" u="sng">
                <a:solidFill>
                  <a:srgbClr val="4CB9C3"/>
                </a:solidFill>
                <a:hlinkClick r:id="rId4">
                  <a:extLst>
                    <a:ext uri="{A12FA001-AC4F-418D-AE19-62706E023703}">
                      <ahyp:hlinkClr val="tx"/>
                    </a:ext>
                  </a:extLst>
                </a:hlinkClick>
              </a:rPr>
              <a:t>https://drive.google.com/file/d/1ftf2Ryv8Ye7OHuPZUbCGYWZchZeDDUCY/view?usp=sharing</a:t>
            </a:r>
            <a:r>
              <a:rPr lang="en-US" sz="2400">
                <a:solidFill>
                  <a:srgbClr val="4CB9C3"/>
                </a:solidFill>
              </a:rPr>
              <a:t> </a:t>
            </a:r>
            <a:endParaRPr sz="4600">
              <a:solidFill>
                <a:srgbClr val="4CB9C3"/>
              </a:solidFill>
            </a:endParaRPr>
          </a:p>
        </p:txBody>
      </p:sp>
      <p:sp>
        <p:nvSpPr>
          <p:cNvPr id="296" name="Google Shape;296;g216186b1678_0_162"/>
          <p:cNvSpPr/>
          <p:nvPr/>
        </p:nvSpPr>
        <p:spPr>
          <a:xfrm rot="-5400000">
            <a:off x="5270819" y="-63600"/>
            <a:ext cx="6858001" cy="6985200"/>
          </a:xfrm>
          <a:custGeom>
            <a:rect b="b" l="l" r="r" t="t"/>
            <a:pathLst>
              <a:path extrusionOk="0" h="6985200" w="6858001">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97" name="Google Shape;297;g216186b1678_0_162"/>
          <p:cNvSpPr/>
          <p:nvPr/>
        </p:nvSpPr>
        <p:spPr>
          <a:xfrm>
            <a:off x="4994020"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98" name="Google Shape;298;g216186b1678_0_162"/>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g216186b1678_0_162" title="Chess_Game_Demo.mp4">
            <a:hlinkClick r:id="rId5"/>
          </p:cNvPr>
          <p:cNvPicPr preferRelativeResize="0"/>
          <p:nvPr/>
        </p:nvPicPr>
        <p:blipFill rotWithShape="1">
          <a:blip r:embed="rId6">
            <a:alphaModFix/>
          </a:blip>
          <a:srcRect b="0" l="0" r="0" t="0"/>
          <a:stretch/>
        </p:blipFill>
        <p:spPr>
          <a:xfrm>
            <a:off x="6527875" y="276327"/>
            <a:ext cx="3362862" cy="6305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
          <p:cNvSpPr txBox="1"/>
          <p:nvPr>
            <p:ph type="title"/>
          </p:nvPr>
        </p:nvSpPr>
        <p:spPr>
          <a:xfrm>
            <a:off x="491752" y="215076"/>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b="1" lang="en-US"/>
              <a:t>Data Structures Used:</a:t>
            </a:r>
            <a:endParaRPr/>
          </a:p>
        </p:txBody>
      </p:sp>
      <p:sp>
        <p:nvSpPr>
          <p:cNvPr id="305" name="Google Shape;305;p2"/>
          <p:cNvSpPr txBox="1"/>
          <p:nvPr>
            <p:ph idx="1" type="body"/>
          </p:nvPr>
        </p:nvSpPr>
        <p:spPr>
          <a:xfrm>
            <a:off x="207961" y="915340"/>
            <a:ext cx="6003268" cy="571563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lang="en-US"/>
              <a:t>Customized my own grid Button that had specific information such as:</a:t>
            </a:r>
            <a:endParaRPr/>
          </a:p>
          <a:p>
            <a:pPr indent="-285750" lvl="1" marL="742950" rtl="0" algn="l">
              <a:lnSpc>
                <a:spcPct val="100000"/>
              </a:lnSpc>
              <a:spcBef>
                <a:spcPts val="1000"/>
              </a:spcBef>
              <a:spcAft>
                <a:spcPts val="0"/>
              </a:spcAft>
              <a:buSzPts val="1440"/>
              <a:buChar char="►"/>
            </a:pPr>
            <a:r>
              <a:rPr lang="en-US"/>
              <a:t>Row</a:t>
            </a:r>
            <a:endParaRPr/>
          </a:p>
          <a:p>
            <a:pPr indent="-285750" lvl="1" marL="742950" rtl="0" algn="l">
              <a:lnSpc>
                <a:spcPct val="100000"/>
              </a:lnSpc>
              <a:spcBef>
                <a:spcPts val="1000"/>
              </a:spcBef>
              <a:spcAft>
                <a:spcPts val="0"/>
              </a:spcAft>
              <a:buSzPts val="1440"/>
              <a:buChar char="►"/>
            </a:pPr>
            <a:r>
              <a:rPr lang="en-US"/>
              <a:t>Column</a:t>
            </a:r>
            <a:endParaRPr/>
          </a:p>
          <a:p>
            <a:pPr indent="-285750" lvl="1" marL="742950" rtl="0" algn="l">
              <a:lnSpc>
                <a:spcPct val="100000"/>
              </a:lnSpc>
              <a:spcBef>
                <a:spcPts val="1000"/>
              </a:spcBef>
              <a:spcAft>
                <a:spcPts val="0"/>
              </a:spcAft>
              <a:buSzPts val="1440"/>
              <a:buChar char="►"/>
            </a:pPr>
            <a:r>
              <a:rPr lang="en-US"/>
              <a:t>Image (if any, or else 0/null!)</a:t>
            </a:r>
            <a:endParaRPr/>
          </a:p>
          <a:p>
            <a:pPr indent="-285750" lvl="1" marL="742950" rtl="0" algn="l">
              <a:lnSpc>
                <a:spcPct val="100000"/>
              </a:lnSpc>
              <a:spcBef>
                <a:spcPts val="1000"/>
              </a:spcBef>
              <a:spcAft>
                <a:spcPts val="0"/>
              </a:spcAft>
              <a:buSzPts val="1440"/>
              <a:buChar char="►"/>
            </a:pPr>
            <a:r>
              <a:rPr lang="en-US"/>
              <a:t>Layout params that contain row &amp; column info that can </a:t>
            </a:r>
            <a:r>
              <a:rPr b="1" lang="en-US" u="sng"/>
              <a:t>EASILY be manipulated</a:t>
            </a:r>
            <a:r>
              <a:rPr lang="en-US"/>
              <a:t>!</a:t>
            </a:r>
            <a:endParaRPr/>
          </a:p>
          <a:p>
            <a:pPr indent="-342900" lvl="0" marL="342900" rtl="0" algn="l">
              <a:lnSpc>
                <a:spcPct val="100000"/>
              </a:lnSpc>
              <a:spcBef>
                <a:spcPts val="1000"/>
              </a:spcBef>
              <a:spcAft>
                <a:spcPts val="0"/>
              </a:spcAft>
              <a:buSzPts val="1600"/>
              <a:buChar char="►"/>
            </a:pPr>
            <a:r>
              <a:rPr lang="en-US"/>
              <a:t>Created an 8x8 2D array of GridButton WRAPPERS, so that each button on the board can be swapped/changed with ease (see next slide for more details!)</a:t>
            </a:r>
            <a:endParaRPr/>
          </a:p>
        </p:txBody>
      </p:sp>
      <p:pic>
        <p:nvPicPr>
          <p:cNvPr id="306" name="Google Shape;306;p2"/>
          <p:cNvPicPr preferRelativeResize="0"/>
          <p:nvPr/>
        </p:nvPicPr>
        <p:blipFill rotWithShape="1">
          <a:blip r:embed="rId3">
            <a:alphaModFix/>
          </a:blip>
          <a:srcRect b="53233" l="0" r="0" t="0"/>
          <a:stretch/>
        </p:blipFill>
        <p:spPr>
          <a:xfrm>
            <a:off x="703048" y="4895387"/>
            <a:ext cx="4603927" cy="787740"/>
          </a:xfrm>
          <a:prstGeom prst="rect">
            <a:avLst/>
          </a:prstGeom>
          <a:noFill/>
          <a:ln>
            <a:noFill/>
          </a:ln>
        </p:spPr>
      </p:pic>
      <p:pic>
        <p:nvPicPr>
          <p:cNvPr id="307" name="Google Shape;307;p2"/>
          <p:cNvPicPr preferRelativeResize="0"/>
          <p:nvPr/>
        </p:nvPicPr>
        <p:blipFill rotWithShape="1">
          <a:blip r:embed="rId4">
            <a:alphaModFix/>
          </a:blip>
          <a:srcRect b="0" l="0" r="0" t="0"/>
          <a:stretch/>
        </p:blipFill>
        <p:spPr>
          <a:xfrm>
            <a:off x="6155275" y="215075"/>
            <a:ext cx="5924175" cy="6600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b="1" lang="en-US"/>
              <a:t>Data Structures Used Contd:</a:t>
            </a:r>
            <a:endParaRPr/>
          </a:p>
        </p:txBody>
      </p:sp>
      <p:sp>
        <p:nvSpPr>
          <p:cNvPr id="313" name="Google Shape;313;p3"/>
          <p:cNvSpPr txBox="1"/>
          <p:nvPr>
            <p:ph idx="1" type="body"/>
          </p:nvPr>
        </p:nvSpPr>
        <p:spPr>
          <a:xfrm>
            <a:off x="512758" y="1461902"/>
            <a:ext cx="3702403" cy="4943379"/>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SzPts val="1600"/>
              <a:buChar char="►"/>
            </a:pPr>
            <a:r>
              <a:rPr lang="en-US"/>
              <a:t>Initialized all the grid buttons on the Board in the following manner 🡪</a:t>
            </a:r>
            <a:endParaRPr/>
          </a:p>
          <a:p>
            <a:pPr indent="-342900" lvl="0" marL="342900" rtl="0" algn="l">
              <a:lnSpc>
                <a:spcPct val="100000"/>
              </a:lnSpc>
              <a:spcBef>
                <a:spcPts val="1000"/>
              </a:spcBef>
              <a:spcAft>
                <a:spcPts val="0"/>
              </a:spcAft>
              <a:buSzPts val="1600"/>
              <a:buChar char="►"/>
            </a:pPr>
            <a:r>
              <a:rPr lang="en-US"/>
              <a:t>[0][0] represents top left corner of the board &amp; [7][7] represents the bottom right corner </a:t>
            </a:r>
            <a:endParaRPr/>
          </a:p>
          <a:p>
            <a:pPr indent="-342900" lvl="0" marL="342900" rtl="0" algn="l">
              <a:lnSpc>
                <a:spcPct val="100000"/>
              </a:lnSpc>
              <a:spcBef>
                <a:spcPts val="1000"/>
              </a:spcBef>
              <a:spcAft>
                <a:spcPts val="0"/>
              </a:spcAft>
              <a:buSzPts val="1600"/>
              <a:buChar char="►"/>
            </a:pPr>
            <a:r>
              <a:rPr lang="en-US"/>
              <a:t>Note that all the buttons that do not represent a chess piece are initialized as empty pieces! (basically null piece with a null resource image!)</a:t>
            </a:r>
            <a:endParaRPr/>
          </a:p>
          <a:p>
            <a:pPr indent="-342900" lvl="0" marL="342900" rtl="0" algn="l">
              <a:lnSpc>
                <a:spcPct val="100000"/>
              </a:lnSpc>
              <a:spcBef>
                <a:spcPts val="1000"/>
              </a:spcBef>
              <a:spcAft>
                <a:spcPts val="0"/>
              </a:spcAft>
              <a:buSzPts val="1600"/>
              <a:buChar char="►"/>
            </a:pPr>
            <a:r>
              <a:rPr lang="en-US"/>
              <a:t>Each piece requires to be either white or black</a:t>
            </a:r>
            <a:endParaRPr/>
          </a:p>
          <a:p>
            <a:pPr indent="-241300" lvl="0" marL="342900" rtl="0" algn="l">
              <a:lnSpc>
                <a:spcPct val="100000"/>
              </a:lnSpc>
              <a:spcBef>
                <a:spcPts val="1000"/>
              </a:spcBef>
              <a:spcAft>
                <a:spcPts val="0"/>
              </a:spcAft>
              <a:buSzPts val="1600"/>
              <a:buNone/>
            </a:pPr>
            <a:r>
              <a:t/>
            </a:r>
            <a:endParaRPr/>
          </a:p>
        </p:txBody>
      </p:sp>
      <p:pic>
        <p:nvPicPr>
          <p:cNvPr id="314" name="Google Shape;314;p3"/>
          <p:cNvPicPr preferRelativeResize="0"/>
          <p:nvPr/>
        </p:nvPicPr>
        <p:blipFill rotWithShape="1">
          <a:blip r:embed="rId3">
            <a:alphaModFix/>
          </a:blip>
          <a:srcRect b="0" l="0" r="0" t="0"/>
          <a:stretch/>
        </p:blipFill>
        <p:spPr>
          <a:xfrm>
            <a:off x="4322153" y="1152983"/>
            <a:ext cx="7357089" cy="54898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
          <p:cNvSpPr txBox="1"/>
          <p:nvPr>
            <p:ph type="title"/>
          </p:nvPr>
        </p:nvSpPr>
        <p:spPr>
          <a:xfrm>
            <a:off x="646111" y="452718"/>
            <a:ext cx="10189529" cy="15955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b="1" lang="en-US"/>
              <a:t>Data Structures Used Contd – Rook Piece Example </a:t>
            </a:r>
            <a:endParaRPr/>
          </a:p>
        </p:txBody>
      </p:sp>
      <p:pic>
        <p:nvPicPr>
          <p:cNvPr id="320" name="Google Shape;320;p4"/>
          <p:cNvPicPr preferRelativeResize="0"/>
          <p:nvPr/>
        </p:nvPicPr>
        <p:blipFill rotWithShape="1">
          <a:blip r:embed="rId3">
            <a:alphaModFix/>
          </a:blip>
          <a:srcRect b="0" l="0" r="0" t="0"/>
          <a:stretch/>
        </p:blipFill>
        <p:spPr>
          <a:xfrm>
            <a:off x="5279870" y="1250487"/>
            <a:ext cx="5866666" cy="5316434"/>
          </a:xfrm>
          <a:prstGeom prst="rect">
            <a:avLst/>
          </a:prstGeom>
          <a:noFill/>
          <a:ln>
            <a:noFill/>
          </a:ln>
        </p:spPr>
      </p:pic>
      <p:sp>
        <p:nvSpPr>
          <p:cNvPr id="321" name="Google Shape;321;p4"/>
          <p:cNvSpPr txBox="1"/>
          <p:nvPr>
            <p:ph idx="1" type="body"/>
          </p:nvPr>
        </p:nvSpPr>
        <p:spPr>
          <a:xfrm>
            <a:off x="1040285" y="2090929"/>
            <a:ext cx="3705451" cy="431435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lang="en-US"/>
              <a:t>Created an Abstract Class called Piece that must specify a specific type of piece (i.e. queen, rook, bishop, etc) when a new piece is created</a:t>
            </a:r>
            <a:endParaRPr/>
          </a:p>
          <a:p>
            <a:pPr indent="-342900" lvl="0" marL="342900" rtl="0" algn="l">
              <a:lnSpc>
                <a:spcPct val="100000"/>
              </a:lnSpc>
              <a:spcBef>
                <a:spcPts val="1000"/>
              </a:spcBef>
              <a:spcAft>
                <a:spcPts val="0"/>
              </a:spcAft>
              <a:buSzPts val="1600"/>
              <a:buChar char="►"/>
            </a:pPr>
            <a:r>
              <a:rPr lang="en-US"/>
              <a:t>It’s contains a params variable that specifies the row and column information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
          <p:cNvSpPr txBox="1"/>
          <p:nvPr>
            <p:ph type="title"/>
          </p:nvPr>
        </p:nvSpPr>
        <p:spPr>
          <a:xfrm>
            <a:off x="646111" y="452718"/>
            <a:ext cx="10189529" cy="15955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b="1" lang="en-US"/>
              <a:t>Data Structures Used Contd – Queen Piece Example</a:t>
            </a:r>
            <a:endParaRPr/>
          </a:p>
        </p:txBody>
      </p:sp>
      <p:pic>
        <p:nvPicPr>
          <p:cNvPr id="327" name="Google Shape;327;p5"/>
          <p:cNvPicPr preferRelativeResize="0"/>
          <p:nvPr/>
        </p:nvPicPr>
        <p:blipFill rotWithShape="1">
          <a:blip r:embed="rId3">
            <a:alphaModFix/>
          </a:blip>
          <a:srcRect b="0" l="0" r="0" t="0"/>
          <a:stretch/>
        </p:blipFill>
        <p:spPr>
          <a:xfrm>
            <a:off x="5538215" y="1250486"/>
            <a:ext cx="5953033" cy="5397201"/>
          </a:xfrm>
          <a:prstGeom prst="rect">
            <a:avLst/>
          </a:prstGeom>
          <a:noFill/>
          <a:ln>
            <a:noFill/>
          </a:ln>
        </p:spPr>
      </p:pic>
      <p:sp>
        <p:nvSpPr>
          <p:cNvPr id="328" name="Google Shape;328;p5"/>
          <p:cNvSpPr txBox="1"/>
          <p:nvPr>
            <p:ph idx="1" type="body"/>
          </p:nvPr>
        </p:nvSpPr>
        <p:spPr>
          <a:xfrm>
            <a:off x="700752" y="1981201"/>
            <a:ext cx="4547904" cy="429158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lang="en-US"/>
              <a:t>Created an Abstract Class called Piece that must specify a specific type of piece (i.e. queen, rook, bishop, etc) when a new piece is created</a:t>
            </a:r>
            <a:endParaRPr/>
          </a:p>
          <a:p>
            <a:pPr indent="-342900" lvl="0" marL="342900" rtl="0" algn="l">
              <a:lnSpc>
                <a:spcPct val="100000"/>
              </a:lnSpc>
              <a:spcBef>
                <a:spcPts val="1000"/>
              </a:spcBef>
              <a:spcAft>
                <a:spcPts val="0"/>
              </a:spcAft>
              <a:buSzPts val="1600"/>
              <a:buChar char="►"/>
            </a:pPr>
            <a:r>
              <a:rPr lang="en-US"/>
              <a:t>It’s contains a params variable that specifies the row and column information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
          <p:cNvSpPr txBox="1"/>
          <p:nvPr>
            <p:ph type="title"/>
          </p:nvPr>
        </p:nvSpPr>
        <p:spPr>
          <a:xfrm>
            <a:off x="100585" y="233262"/>
            <a:ext cx="10104119" cy="210760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b="1" lang="en-US"/>
              <a:t>Data Save/Retrieval Methods:</a:t>
            </a:r>
            <a:endParaRPr/>
          </a:p>
        </p:txBody>
      </p:sp>
      <p:pic>
        <p:nvPicPr>
          <p:cNvPr id="334" name="Google Shape;334;p6"/>
          <p:cNvPicPr preferRelativeResize="0"/>
          <p:nvPr/>
        </p:nvPicPr>
        <p:blipFill rotWithShape="1">
          <a:blip r:embed="rId3">
            <a:alphaModFix/>
          </a:blip>
          <a:srcRect b="0" l="0" r="0" t="0"/>
          <a:stretch/>
        </p:blipFill>
        <p:spPr>
          <a:xfrm>
            <a:off x="4743749" y="1464399"/>
            <a:ext cx="7353150" cy="4738450"/>
          </a:xfrm>
          <a:prstGeom prst="rect">
            <a:avLst/>
          </a:prstGeom>
          <a:noFill/>
          <a:ln>
            <a:noFill/>
          </a:ln>
        </p:spPr>
      </p:pic>
      <p:sp>
        <p:nvSpPr>
          <p:cNvPr id="335" name="Google Shape;335;p6"/>
          <p:cNvSpPr txBox="1"/>
          <p:nvPr>
            <p:ph idx="1" type="body"/>
          </p:nvPr>
        </p:nvSpPr>
        <p:spPr>
          <a:xfrm>
            <a:off x="144336" y="1658356"/>
            <a:ext cx="4930584" cy="415722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80"/>
              <a:buChar char="►"/>
            </a:pPr>
            <a:r>
              <a:rPr lang="en-US" sz="3600"/>
              <a:t>Created two functions to basically swap pieces/gridButtons on the board with ease 🡪</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7"/>
          <p:cNvSpPr txBox="1"/>
          <p:nvPr>
            <p:ph type="title"/>
          </p:nvPr>
        </p:nvSpPr>
        <p:spPr>
          <a:xfrm>
            <a:off x="100585" y="233262"/>
            <a:ext cx="10104119" cy="210760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b="1" lang="en-US"/>
              <a:t>Data Save/Retrieval Methods Contd:</a:t>
            </a:r>
            <a:endParaRPr/>
          </a:p>
        </p:txBody>
      </p:sp>
      <p:sp>
        <p:nvSpPr>
          <p:cNvPr id="341" name="Google Shape;341;p7"/>
          <p:cNvSpPr txBox="1"/>
          <p:nvPr>
            <p:ph idx="1" type="body"/>
          </p:nvPr>
        </p:nvSpPr>
        <p:spPr>
          <a:xfrm>
            <a:off x="209010" y="1118861"/>
            <a:ext cx="11374660" cy="165177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80"/>
              <a:buChar char="►"/>
            </a:pPr>
            <a:r>
              <a:rPr lang="en-US" sz="3600"/>
              <a:t>Employed Listener function for each button that is clicked move pieces on the board</a:t>
            </a:r>
            <a:endParaRPr/>
          </a:p>
        </p:txBody>
      </p:sp>
      <p:pic>
        <p:nvPicPr>
          <p:cNvPr id="342" name="Google Shape;342;p7"/>
          <p:cNvPicPr preferRelativeResize="0"/>
          <p:nvPr/>
        </p:nvPicPr>
        <p:blipFill rotWithShape="1">
          <a:blip r:embed="rId3">
            <a:alphaModFix/>
          </a:blip>
          <a:srcRect b="0" l="0" r="0" t="0"/>
          <a:stretch/>
        </p:blipFill>
        <p:spPr>
          <a:xfrm>
            <a:off x="608330" y="2340864"/>
            <a:ext cx="10346182" cy="4402816"/>
          </a:xfrm>
          <a:prstGeom prst="rect">
            <a:avLst/>
          </a:prstGeom>
          <a:noFill/>
          <a:ln>
            <a:noFill/>
          </a:ln>
        </p:spPr>
      </p:pic>
      <p:pic>
        <p:nvPicPr>
          <p:cNvPr id="343" name="Google Shape;343;p7"/>
          <p:cNvPicPr preferRelativeResize="0"/>
          <p:nvPr/>
        </p:nvPicPr>
        <p:blipFill rotWithShape="1">
          <a:blip r:embed="rId4">
            <a:alphaModFix/>
          </a:blip>
          <a:srcRect b="0" l="0" r="0" t="0"/>
          <a:stretch/>
        </p:blipFill>
        <p:spPr>
          <a:xfrm>
            <a:off x="6096000" y="4221871"/>
            <a:ext cx="3046492" cy="24028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8"/>
          <p:cNvSpPr txBox="1"/>
          <p:nvPr>
            <p:ph type="title"/>
          </p:nvPr>
        </p:nvSpPr>
        <p:spPr>
          <a:xfrm>
            <a:off x="295204" y="324104"/>
            <a:ext cx="6494147" cy="123923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b="1" lang="en-US"/>
              <a:t>Implemented Features:</a:t>
            </a:r>
            <a:endParaRPr/>
          </a:p>
        </p:txBody>
      </p:sp>
      <p:sp>
        <p:nvSpPr>
          <p:cNvPr id="349" name="Google Shape;349;p8"/>
          <p:cNvSpPr txBox="1"/>
          <p:nvPr>
            <p:ph idx="1" type="body"/>
          </p:nvPr>
        </p:nvSpPr>
        <p:spPr>
          <a:xfrm>
            <a:off x="408369" y="1403424"/>
            <a:ext cx="6111303" cy="4823640"/>
          </a:xfrm>
          <a:prstGeom prst="rect">
            <a:avLst/>
          </a:prstGeom>
          <a:noFill/>
          <a:ln>
            <a:noFill/>
          </a:ln>
        </p:spPr>
        <p:txBody>
          <a:bodyPr anchorCtr="0" anchor="t" bIns="45700" lIns="91425" spcFirstLastPara="1" rIns="91425" wrap="square" tIns="45700">
            <a:normAutofit fontScale="70000" lnSpcReduction="10000"/>
          </a:bodyPr>
          <a:lstStyle/>
          <a:p>
            <a:pPr indent="-326136" lvl="0" marL="342900" rtl="0" algn="l">
              <a:lnSpc>
                <a:spcPct val="100000"/>
              </a:lnSpc>
              <a:spcBef>
                <a:spcPts val="0"/>
              </a:spcBef>
              <a:spcAft>
                <a:spcPts val="0"/>
              </a:spcAft>
              <a:buSzPct val="80000"/>
              <a:buChar char="►"/>
            </a:pPr>
            <a:r>
              <a:rPr lang="en-US" sz="4400"/>
              <a:t>All Chess Pieces Move Correctly!</a:t>
            </a:r>
            <a:endParaRPr/>
          </a:p>
          <a:p>
            <a:pPr indent="-326136" lvl="0" marL="342900" rtl="0" algn="l">
              <a:lnSpc>
                <a:spcPct val="100000"/>
              </a:lnSpc>
              <a:spcBef>
                <a:spcPts val="1000"/>
              </a:spcBef>
              <a:spcAft>
                <a:spcPts val="0"/>
              </a:spcAft>
              <a:buSzPct val="80000"/>
              <a:buChar char="►"/>
            </a:pPr>
            <a:r>
              <a:rPr lang="en-US" sz="4400"/>
              <a:t> Feel free to try out any piece by clicking </a:t>
            </a:r>
            <a:r>
              <a:rPr b="1" lang="en-US" sz="4400"/>
              <a:t>2 valid buttons</a:t>
            </a:r>
            <a:r>
              <a:rPr lang="en-US" sz="4400"/>
              <a:t> (i.e. move set) on the board!</a:t>
            </a:r>
            <a:endParaRPr/>
          </a:p>
          <a:p>
            <a:pPr indent="-326136" lvl="0" marL="342900" rtl="0" algn="l">
              <a:lnSpc>
                <a:spcPct val="100000"/>
              </a:lnSpc>
              <a:spcBef>
                <a:spcPts val="1000"/>
              </a:spcBef>
              <a:spcAft>
                <a:spcPts val="0"/>
              </a:spcAft>
              <a:buSzPct val="80000"/>
              <a:buChar char="►"/>
            </a:pPr>
            <a:r>
              <a:rPr lang="en-US" sz="4400"/>
              <a:t>See Example Here: </a:t>
            </a:r>
            <a:r>
              <a:rPr lang="en-US" sz="4400" u="sng">
                <a:solidFill>
                  <a:schemeClr val="hlink"/>
                </a:solidFill>
                <a:hlinkClick r:id="rId3"/>
              </a:rPr>
              <a:t>https://drive.google.com/file/d/18Rz0ZklvXFW5azLTOus4lhAAhnOh3mxH/view</a:t>
            </a:r>
            <a:endParaRPr sz="4400"/>
          </a:p>
          <a:p>
            <a:pPr indent="0" lvl="0" marL="0" rtl="0" algn="l">
              <a:lnSpc>
                <a:spcPct val="100000"/>
              </a:lnSpc>
              <a:spcBef>
                <a:spcPts val="1000"/>
              </a:spcBef>
              <a:spcAft>
                <a:spcPts val="0"/>
              </a:spcAft>
              <a:buSzPct val="80000"/>
              <a:buNone/>
            </a:pPr>
            <a:r>
              <a:t/>
            </a:r>
            <a:endParaRPr sz="4400"/>
          </a:p>
        </p:txBody>
      </p:sp>
      <p:pic>
        <p:nvPicPr>
          <p:cNvPr id="350" name="Google Shape;350;p8"/>
          <p:cNvPicPr preferRelativeResize="0"/>
          <p:nvPr/>
        </p:nvPicPr>
        <p:blipFill rotWithShape="1">
          <a:blip r:embed="rId4">
            <a:alphaModFix/>
          </a:blip>
          <a:srcRect b="12902" l="0" r="0" t="7599"/>
          <a:stretch/>
        </p:blipFill>
        <p:spPr>
          <a:xfrm>
            <a:off x="6789351" y="424224"/>
            <a:ext cx="4068610" cy="631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2020-07-26T20:53:04Z</dcterms:created>
  <dc:creator>YUSUF WONG</dc:creator>
</cp:coreProperties>
</file>